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95" r:id="rId2"/>
    <p:sldId id="308" r:id="rId3"/>
    <p:sldId id="310" r:id="rId4"/>
    <p:sldId id="311" r:id="rId5"/>
    <p:sldId id="314" r:id="rId6"/>
    <p:sldId id="315" r:id="rId7"/>
    <p:sldId id="316" r:id="rId8"/>
    <p:sldId id="317" r:id="rId9"/>
    <p:sldId id="318" r:id="rId10"/>
    <p:sldId id="319" r:id="rId11"/>
    <p:sldId id="320" r:id="rId12"/>
    <p:sldId id="321" r:id="rId13"/>
    <p:sldId id="322" r:id="rId14"/>
    <p:sldId id="323" r:id="rId15"/>
    <p:sldId id="324" r:id="rId16"/>
    <p:sldId id="325" r:id="rId17"/>
    <p:sldId id="326" r:id="rId18"/>
    <p:sldId id="327" r:id="rId19"/>
    <p:sldId id="328" r:id="rId20"/>
    <p:sldId id="296" r:id="rId21"/>
    <p:sldId id="313" r:id="rId22"/>
  </p:sldIdLst>
  <p:sldSz cx="9144000" cy="5143500" type="screen16x9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3F6FB"/>
    <a:srgbClr val="802E9B"/>
    <a:srgbClr val="B51B82"/>
    <a:srgbClr val="952895"/>
    <a:srgbClr val="AB218D"/>
    <a:srgbClr val="6B9730"/>
    <a:srgbClr val="C5E0B4"/>
    <a:srgbClr val="4B4B4B"/>
    <a:srgbClr val="434343"/>
    <a:srgbClr val="5D891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709" autoAdjust="0"/>
    <p:restoredTop sz="94516" autoAdjust="0"/>
  </p:normalViewPr>
  <p:slideViewPr>
    <p:cSldViewPr showGuides="1">
      <p:cViewPr>
        <p:scale>
          <a:sx n="143" d="100"/>
          <a:sy n="143" d="100"/>
        </p:scale>
        <p:origin x="-96" y="139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4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4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E7725D-055D-40E5-8801-895886D3A22D}" type="datetimeFigureOut">
              <a:rPr lang="ru-RU" smtClean="0"/>
              <a:t>06.10.2023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30218"/>
            <a:ext cx="2946400" cy="496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8" y="9430218"/>
            <a:ext cx="2946400" cy="496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DD40F4-8B6B-4883-A50B-846E9D2990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80031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4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64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300951-6301-4B70-A4B0-FA36E45FB3EF}" type="datetimeFigureOut">
              <a:rPr lang="ru-RU" smtClean="0"/>
              <a:t>06.10.2023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2075" y="746125"/>
            <a:ext cx="6613525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908"/>
            <a:ext cx="5438140" cy="446770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30091"/>
            <a:ext cx="2945659" cy="496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4" y="9430091"/>
            <a:ext cx="2945659" cy="496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9DC603-4CF0-4A35-908D-CC25F9E983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87376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9DC603-4CF0-4A35-908D-CC25F9E9835C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26777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9DC603-4CF0-4A35-908D-CC25F9E9835C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43946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9DC603-4CF0-4A35-908D-CC25F9E9835C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60764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9DC603-4CF0-4A35-908D-CC25F9E9835C}" type="slidenum">
              <a:rPr lang="ru-RU" smtClean="0">
                <a:solidFill>
                  <a:prstClr val="black"/>
                </a:solidFill>
              </a:rPr>
              <a:pPr/>
              <a:t>8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89597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9DC603-4CF0-4A35-908D-CC25F9E9835C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94829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9DC603-4CF0-4A35-908D-CC25F9E9835C}" type="slidenum">
              <a:rPr lang="ru-RU" smtClean="0"/>
              <a:t>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50988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566B4-70B4-4C39-B0CD-1328A882E0C1}" type="datetimeFigureOut">
              <a:rPr lang="ru-RU" smtClean="0"/>
              <a:t>06.10.2023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4F89B-5776-4326-A413-2CAC94E8E3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49020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566B4-70B4-4C39-B0CD-1328A882E0C1}" type="datetimeFigureOut">
              <a:rPr lang="ru-RU" smtClean="0"/>
              <a:t>06.10.2023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4F89B-5776-4326-A413-2CAC94E8E3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8410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566B4-70B4-4C39-B0CD-1328A882E0C1}" type="datetimeFigureOut">
              <a:rPr lang="ru-RU" smtClean="0"/>
              <a:t>06.10.2023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4F89B-5776-4326-A413-2CAC94E8E3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53465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566B4-70B4-4C39-B0CD-1328A882E0C1}" type="datetimeFigureOut">
              <a:rPr lang="ru-RU" smtClean="0"/>
              <a:t>06.10.2023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4F89B-5776-4326-A413-2CAC94E8E3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83490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566B4-70B4-4C39-B0CD-1328A882E0C1}" type="datetimeFigureOut">
              <a:rPr lang="ru-RU" smtClean="0"/>
              <a:t>06.10.2023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4F89B-5776-4326-A413-2CAC94E8E3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88085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566B4-70B4-4C39-B0CD-1328A882E0C1}" type="datetimeFigureOut">
              <a:rPr lang="ru-RU" smtClean="0"/>
              <a:t>06.10.2023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4F89B-5776-4326-A413-2CAC94E8E3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51103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566B4-70B4-4C39-B0CD-1328A882E0C1}" type="datetimeFigureOut">
              <a:rPr lang="ru-RU" smtClean="0"/>
              <a:t>06.10.2023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4F89B-5776-4326-A413-2CAC94E8E3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35413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566B4-70B4-4C39-B0CD-1328A882E0C1}" type="datetimeFigureOut">
              <a:rPr lang="ru-RU" smtClean="0"/>
              <a:t>06.10.2023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4F89B-5776-4326-A413-2CAC94E8E3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77278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566B4-70B4-4C39-B0CD-1328A882E0C1}" type="datetimeFigureOut">
              <a:rPr lang="ru-RU" smtClean="0"/>
              <a:t>06.10.2023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4F89B-5776-4326-A413-2CAC94E8E3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32251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566B4-70B4-4C39-B0CD-1328A882E0C1}" type="datetimeFigureOut">
              <a:rPr lang="ru-RU" smtClean="0"/>
              <a:t>06.10.2023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4F89B-5776-4326-A413-2CAC94E8E3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05319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566B4-70B4-4C39-B0CD-1328A882E0C1}" type="datetimeFigureOut">
              <a:rPr lang="ru-RU" smtClean="0"/>
              <a:t>06.10.2023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4F89B-5776-4326-A413-2CAC94E8E3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52177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7566B4-70B4-4C39-B0CD-1328A882E0C1}" type="datetimeFigureOut">
              <a:rPr lang="ru-RU" smtClean="0"/>
              <a:t>06.10.2023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44F89B-5776-4326-A413-2CAC94E8E3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34896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emf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png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3.png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3" Type="http://schemas.openxmlformats.org/officeDocument/2006/relationships/image" Target="../media/image4.emf"/><Relationship Id="rId7" Type="http://schemas.openxmlformats.org/officeDocument/2006/relationships/image" Target="../media/image20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1.png"/><Relationship Id="rId5" Type="http://schemas.openxmlformats.org/officeDocument/2006/relationships/image" Target="../media/image19.png"/><Relationship Id="rId4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7" Type="http://schemas.openxmlformats.org/officeDocument/2006/relationships/image" Target="../media/image23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3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7" Type="http://schemas.openxmlformats.org/officeDocument/2006/relationships/image" Target="../media/image23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3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4.png"/><Relationship Id="rId5" Type="http://schemas.openxmlformats.org/officeDocument/2006/relationships/hyperlink" Target="http://fasie.ru/press/fund/fond-esp/?sphrase_id=44616%20" TargetMode="Externa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4.emf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1.emf"/><Relationship Id="rId7" Type="http://schemas.openxmlformats.org/officeDocument/2006/relationships/hyperlink" Target="mailto:Prokhorenkova.AS@fasie.ru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Grinevsky.DA@fasie.ru" TargetMode="External"/><Relationship Id="rId5" Type="http://schemas.openxmlformats.org/officeDocument/2006/relationships/hyperlink" Target="mailto:Zhukova.VP@fasie.ru" TargetMode="External"/><Relationship Id="rId4" Type="http://schemas.openxmlformats.org/officeDocument/2006/relationships/hyperlink" Target="mailto:%20Zyubin.II@fasie.ru" TargetMode="Externa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emf"/><Relationship Id="rId4" Type="http://schemas.openxmlformats.org/officeDocument/2006/relationships/image" Target="../media/image2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hyperlink" Target="https://online.fasie.ru/m/reporting-stage-tasks/reporting-stage-task/441062" TargetMode="External"/><Relationship Id="rId4" Type="http://schemas.openxmlformats.org/officeDocument/2006/relationships/image" Target="../media/image4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online.fasie.ru/m/reporting-stage-tasks/reporting-stage-task/441062" TargetMode="External"/><Relationship Id="rId5" Type="http://schemas.openxmlformats.org/officeDocument/2006/relationships/image" Target="../media/image3.png"/><Relationship Id="rId4" Type="http://schemas.openxmlformats.org/officeDocument/2006/relationships/image" Target="../media/image4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7" Type="http://schemas.openxmlformats.org/officeDocument/2006/relationships/image" Target="../media/image6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ofd.nalog.ru/" TargetMode="External"/><Relationship Id="rId5" Type="http://schemas.openxmlformats.org/officeDocument/2006/relationships/hyperlink" Target="https://egrul.nalog.ru/index.html" TargetMode="Externa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7" Type="http://schemas.openxmlformats.org/officeDocument/2006/relationships/image" Target="../media/image8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hyperlink" Target="https://online.fasie.ru/m/reporting-stage-tasks/reporting-stage-task/441062" TargetMode="Externa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5" Type="http://schemas.openxmlformats.org/officeDocument/2006/relationships/image" Target="../media/image3.png"/><Relationship Id="rId4" Type="http://schemas.openxmlformats.org/officeDocument/2006/relationships/image" Target="../media/image4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png"/><Relationship Id="rId5" Type="http://schemas.openxmlformats.org/officeDocument/2006/relationships/image" Target="../media/image3.png"/><Relationship Id="rId4" Type="http://schemas.openxmlformats.org/officeDocument/2006/relationships/image" Target="../media/image4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460432" y="4659982"/>
            <a:ext cx="576064" cy="432048"/>
          </a:xfrm>
        </p:spPr>
        <p:txBody>
          <a:bodyPr/>
          <a:lstStyle/>
          <a:p>
            <a:fld id="{A92A03AA-6E46-4389-A822-5C399B9CE619}" type="slidenum">
              <a:rPr lang="ru-RU" sz="140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</a:t>
            </a:fld>
            <a:endParaRPr lang="ru-RU" sz="1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3" name="Rectangle 4"/>
          <p:cNvSpPr txBox="1"/>
          <p:nvPr/>
        </p:nvSpPr>
        <p:spPr>
          <a:xfrm>
            <a:off x="5593086" y="6098037"/>
            <a:ext cx="2058429" cy="28469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34290" tIns="34290" rIns="34290" bIns="34290" numCol="1" anchor="t">
            <a:spAutoFit/>
          </a:bodyPr>
          <a:lstStyle>
            <a:lvl1pPr algn="ctr" defTabSz="816174">
              <a:defRPr sz="1400">
                <a:solidFill>
                  <a:srgbClr val="2980B9"/>
                </a:solidFill>
                <a:latin typeface="Tahoma"/>
                <a:ea typeface="Tahoma"/>
                <a:cs typeface="Tahoma"/>
                <a:sym typeface="Tahoma"/>
              </a:defRPr>
            </a:lvl1pPr>
          </a:lstStyle>
          <a:p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0"/>
            <a:ext cx="9180512" cy="5143500"/>
          </a:xfrm>
          <a:prstGeom prst="rect">
            <a:avLst/>
          </a:prstGeom>
          <a:solidFill>
            <a:srgbClr val="DCE6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кругленный прямоугольник 6"/>
          <p:cNvSpPr/>
          <p:nvPr/>
        </p:nvSpPr>
        <p:spPr bwMode="auto">
          <a:xfrm>
            <a:off x="1398394" y="1747379"/>
            <a:ext cx="7488832" cy="1460860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12700">
            <a:solidFill>
              <a:srgbClr val="DCE6F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defRPr/>
            </a:pPr>
            <a:endParaRPr dirty="0"/>
          </a:p>
        </p:txBody>
      </p:sp>
      <p:pic>
        <p:nvPicPr>
          <p:cNvPr id="8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1085" y="2179426"/>
            <a:ext cx="1533865" cy="7532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5111115" y="2107418"/>
            <a:ext cx="306128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Оформление договора для победителей программы «Старт»</a:t>
            </a:r>
            <a:endParaRPr lang="ru-RU" sz="1600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 bwMode="auto">
          <a:xfrm>
            <a:off x="1141622" y="1562100"/>
            <a:ext cx="8002377" cy="1873746"/>
          </a:xfrm>
          <a:prstGeom prst="roundRect">
            <a:avLst>
              <a:gd name="adj" fmla="val 50000"/>
            </a:avLst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defRPr/>
            </a:pPr>
            <a:endParaRPr dirty="0"/>
          </a:p>
        </p:txBody>
      </p:sp>
      <p:pic>
        <p:nvPicPr>
          <p:cNvPr id="11" name="Picture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6824" y="2001574"/>
            <a:ext cx="1763688" cy="31419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Picture 2" descr="H:\ПРОЕКТЫ\2023 06 13 Общая презентация\Стрелка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287" y="1847850"/>
            <a:ext cx="995336" cy="12599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3" name="Прямая соединительная линия 12"/>
          <p:cNvCxnSpPr/>
          <p:nvPr/>
        </p:nvCxnSpPr>
        <p:spPr>
          <a:xfrm>
            <a:off x="4067944" y="2179426"/>
            <a:ext cx="0" cy="753289"/>
          </a:xfrm>
          <a:prstGeom prst="line">
            <a:avLst/>
          </a:prstGeom>
          <a:ln w="38100">
            <a:solidFill>
              <a:srgbClr val="DCE6F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2138836"/>
            <a:ext cx="645032" cy="7733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1452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5460" y="195486"/>
            <a:ext cx="909028" cy="4464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331" y="195486"/>
            <a:ext cx="1125537" cy="1349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587076" y="339502"/>
            <a:ext cx="107593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программа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403648" y="611977"/>
            <a:ext cx="14795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«СТАРТ»</a:t>
            </a:r>
            <a:endParaRPr lang="ru-RU" sz="2400" b="1" dirty="0">
              <a:solidFill>
                <a:srgbClr val="FF000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6" name="Picture 2" descr="H:\ПРОЕКТЫ\2023 06 13 Общая презентация\Стрелка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385686"/>
            <a:ext cx="466605" cy="5906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Прямоугольник 16"/>
          <p:cNvSpPr/>
          <p:nvPr/>
        </p:nvSpPr>
        <p:spPr>
          <a:xfrm>
            <a:off x="3454429" y="506570"/>
            <a:ext cx="365196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Раздел «Техническое задание» 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8748464" y="4731990"/>
            <a:ext cx="28245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7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83568" y="1544861"/>
            <a:ext cx="7992888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4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Технические требования к научно-техническому продукту (прототипу, опытному образцу), который должен быть разработан в рамках выполнения </a:t>
            </a:r>
            <a:r>
              <a:rPr lang="ru-RU" sz="1400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НИОКР</a:t>
            </a:r>
          </a:p>
          <a:p>
            <a:pPr algn="just"/>
            <a:endParaRPr lang="ru-RU" sz="1400" b="1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r>
              <a:rPr lang="ru-RU" sz="14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</a:t>
            </a:r>
            <a:r>
              <a:rPr lang="ru-RU" sz="14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Указываются </a:t>
            </a:r>
            <a:r>
              <a:rPr lang="ru-RU" sz="14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основные функциональные возможности научно-технического продукта (а также его составных частей, подсистем и пр., если продукт сложный</a:t>
            </a:r>
            <a:r>
              <a:rPr lang="ru-RU" sz="14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).</a:t>
            </a:r>
          </a:p>
          <a:p>
            <a:pPr algn="just"/>
            <a:endParaRPr lang="ru-RU" sz="14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r>
              <a:rPr lang="ru-RU" sz="14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Указываются параметры, характеризующие качество выполнения продуктом </a:t>
            </a:r>
            <a:r>
              <a:rPr lang="ru-RU" sz="14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функций</a:t>
            </a:r>
            <a:r>
              <a:rPr lang="ru-RU" sz="14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4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(суммарно </a:t>
            </a:r>
            <a:r>
              <a:rPr lang="ru-RU" sz="14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пять - семь параметров в числовом выражении </a:t>
            </a:r>
            <a:r>
              <a:rPr lang="ru-RU" sz="14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).</a:t>
            </a:r>
          </a:p>
          <a:p>
            <a:pPr algn="just"/>
            <a:endParaRPr lang="ru-RU" sz="1400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r>
              <a:rPr lang="ru-RU" sz="14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Подробно </a:t>
            </a:r>
            <a:r>
              <a:rPr lang="ru-RU" sz="14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описать все параметры.</a:t>
            </a:r>
          </a:p>
          <a:p>
            <a:pPr algn="just"/>
            <a:endParaRPr lang="ru-RU" sz="14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r>
              <a:rPr lang="ru-RU" sz="14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Уменьшать показатели относительно заявки нельзя, можно и нужно расширить и уточнить</a:t>
            </a:r>
            <a:r>
              <a:rPr lang="ru-RU" sz="14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pPr algn="just"/>
            <a:endParaRPr lang="ru-RU" sz="14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r>
              <a:rPr lang="ru-RU" sz="14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Возможно </a:t>
            </a:r>
            <a:r>
              <a:rPr lang="ru-RU" sz="14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использовать диапазоны и/или не более/не менее.</a:t>
            </a:r>
          </a:p>
        </p:txBody>
      </p:sp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211710"/>
            <a:ext cx="219075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3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7" y="2886407"/>
            <a:ext cx="219075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80090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5460" y="195486"/>
            <a:ext cx="909028" cy="4464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331" y="195486"/>
            <a:ext cx="1125537" cy="1349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587076" y="339502"/>
            <a:ext cx="107593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программа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403648" y="611977"/>
            <a:ext cx="14795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«СТАРТ»</a:t>
            </a:r>
            <a:endParaRPr lang="ru-RU" sz="2400" b="1" dirty="0">
              <a:solidFill>
                <a:srgbClr val="FF000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6" name="Picture 2" descr="H:\ПРОЕКТЫ\2023 06 13 Общая презентация\Стрелка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385686"/>
            <a:ext cx="466605" cy="5906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8748464" y="4731990"/>
            <a:ext cx="28245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8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3485859" y="500841"/>
            <a:ext cx="365196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Раздел «Техническое задание»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804099" y="1491630"/>
            <a:ext cx="8016373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Конструктивные требования к научно-техническому продукту, который должен быть получен в результате выполнения текущего этапа НИОКР</a:t>
            </a:r>
            <a:r>
              <a:rPr lang="ru-RU" sz="1400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endParaRPr lang="ru-RU" sz="1400" b="1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ru-RU" sz="14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Описывается </a:t>
            </a:r>
            <a:r>
              <a:rPr lang="ru-RU" sz="14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внешний вид научно-технического продукта, а также указываются основные функциональные части продукта (отдельные устройства, приборы, механизмы, модули, подсистемы, компоненты, стадии технологического процесса и т.д.) и их назначение </a:t>
            </a:r>
            <a:endParaRPr lang="ru-RU" sz="1400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ru-RU" sz="1400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ru-RU" sz="14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Указываются </a:t>
            </a:r>
            <a:r>
              <a:rPr lang="ru-RU" sz="14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требования по прочности, эргономичности, надежности, технологичности и т.п. (требования не должны повторять параметры, указанные в п. 4.1.2), а также требования к материалам, исходным компонентам, сырью</a:t>
            </a:r>
            <a:r>
              <a:rPr lang="ru-RU" sz="14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endParaRPr lang="ru-RU" sz="14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ru-RU" sz="14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Подробно описать все параметры.</a:t>
            </a:r>
          </a:p>
          <a:p>
            <a:endParaRPr lang="ru-RU" sz="14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ru-RU" sz="14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Уменьшать показатели относительно заявки нельзя, можно и нужно расширить и уточнить</a:t>
            </a:r>
            <a:endParaRPr lang="ru-RU" sz="1400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ru-RU" sz="14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139702"/>
            <a:ext cx="219075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7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5" y="3047260"/>
            <a:ext cx="219075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33815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5460" y="195486"/>
            <a:ext cx="909028" cy="4464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331" y="195486"/>
            <a:ext cx="1125537" cy="1349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587076" y="339502"/>
            <a:ext cx="107593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программа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403648" y="611977"/>
            <a:ext cx="14795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«СТАРТ»</a:t>
            </a:r>
            <a:endParaRPr lang="ru-RU" sz="2400" b="1" dirty="0">
              <a:solidFill>
                <a:srgbClr val="FF000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6" name="Picture 2" descr="H:\ПРОЕКТЫ\2023 06 13 Общая презентация\Стрелка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385686"/>
            <a:ext cx="466605" cy="5906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8748464" y="4731990"/>
            <a:ext cx="28245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9</a:t>
            </a:r>
            <a:endParaRPr lang="ru-RU" sz="1400" dirty="0">
              <a:solidFill>
                <a:schemeClr val="tx1">
                  <a:lumMod val="50000"/>
                  <a:lumOff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453210" y="548956"/>
            <a:ext cx="5006003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Раздел «Техническое задание»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31195" y="1203598"/>
            <a:ext cx="8160389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Если применимо </a:t>
            </a:r>
            <a:r>
              <a:rPr lang="ru-RU" sz="14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заполняются разделы:</a:t>
            </a:r>
          </a:p>
          <a:p>
            <a:pPr algn="ctr"/>
            <a:endParaRPr lang="ru-RU" sz="1400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r>
              <a:rPr lang="ru-RU" sz="14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Требования </a:t>
            </a:r>
            <a:r>
              <a:rPr lang="ru-RU" sz="14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 массогабаритным характеристикам научно-технического продукта </a:t>
            </a:r>
            <a:endParaRPr lang="ru-RU" sz="1400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endParaRPr lang="ru-RU" sz="14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r>
              <a:rPr lang="ru-RU" sz="14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Требования </a:t>
            </a:r>
            <a:r>
              <a:rPr lang="ru-RU" sz="14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 мощностным характеристикам научно-технического продукта – по потребляемой/производимой энергии </a:t>
            </a:r>
            <a:endParaRPr lang="ru-RU" sz="1400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endParaRPr lang="ru-RU" sz="14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r>
              <a:rPr lang="ru-RU" sz="14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Требования </a:t>
            </a:r>
            <a:r>
              <a:rPr lang="ru-RU" sz="14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 удельным характеристикам научно-технического продукта – на единицу производимой продукции – для машин и аппаратов </a:t>
            </a:r>
            <a:endParaRPr lang="ru-RU" sz="1400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endParaRPr lang="ru-RU" sz="1400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r>
              <a:rPr lang="ru-RU" sz="14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Требования </a:t>
            </a:r>
            <a:r>
              <a:rPr lang="ru-RU" sz="14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 аппаратной части программных комплексов/программной части аппаратно-программных комплексов </a:t>
            </a:r>
            <a:endParaRPr lang="ru-RU" sz="1400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endParaRPr lang="ru-RU" sz="14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r>
              <a:rPr lang="ru-RU" sz="14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Требования </a:t>
            </a:r>
            <a:r>
              <a:rPr lang="ru-RU" sz="14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 условиям апробации, пилотного тестирования или использования научно-технического продукта </a:t>
            </a:r>
            <a:r>
              <a:rPr lang="ru-RU" sz="1400" i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(при необходимости, если предъявляются специфические требования, например, функционирование при определённой температуре, влажности окружающей среды, атмосферном давлении, в условиях, незащищенных от атмосферных воздействий, специальных средах и т.п.). </a:t>
            </a: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990873"/>
            <a:ext cx="2984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707654"/>
            <a:ext cx="219075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21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5" y="2067694"/>
            <a:ext cx="219075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22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680567"/>
            <a:ext cx="219075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23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363838"/>
            <a:ext cx="219075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24" name="Picture 8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664" y="4011910"/>
            <a:ext cx="219075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87693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5460" y="195486"/>
            <a:ext cx="909028" cy="4464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331" y="195486"/>
            <a:ext cx="1125537" cy="1349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587076" y="339502"/>
            <a:ext cx="107593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программа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403648" y="611977"/>
            <a:ext cx="14795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«СТАРТ»</a:t>
            </a:r>
            <a:endParaRPr lang="ru-RU" sz="2400" b="1" dirty="0">
              <a:solidFill>
                <a:srgbClr val="FF000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6" name="Picture 2" descr="H:\ПРОЕКТЫ\2023 06 13 Общая презентация\Стрелка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385686"/>
            <a:ext cx="466605" cy="5906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8748464" y="4731990"/>
            <a:ext cx="38023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10</a:t>
            </a:r>
            <a:endParaRPr lang="ru-RU" sz="1400" dirty="0">
              <a:solidFill>
                <a:schemeClr val="tx1">
                  <a:lumMod val="50000"/>
                  <a:lumOff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454429" y="500841"/>
            <a:ext cx="36583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Раздел «Техническое задание»</a:t>
            </a:r>
            <a:r>
              <a:rPr lang="ru-RU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804099" y="1544861"/>
            <a:ext cx="7440309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Отчетность по НИОКР (перечень технической документации, разрабатываемой в процессе выполнения НИОКР</a:t>
            </a:r>
            <a:r>
              <a:rPr lang="ru-RU" sz="1400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</a:p>
          <a:p>
            <a:endParaRPr lang="ru-RU" sz="1400" b="1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ru-RU" sz="14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Выбрать отчеты из списка в системе (скопировать и вставить), которые будут разработаны в процессе выполнения </a:t>
            </a:r>
            <a:r>
              <a:rPr lang="ru-RU" sz="14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работ</a:t>
            </a:r>
          </a:p>
          <a:p>
            <a:endParaRPr lang="ru-RU" sz="14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ru-RU" sz="14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Название </a:t>
            </a:r>
            <a:r>
              <a:rPr lang="ru-RU" sz="14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отчетов не корректировать </a:t>
            </a:r>
            <a:endParaRPr lang="ru-RU" sz="1400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ru-RU" sz="14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ru-RU" sz="14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«Научно-технические </a:t>
            </a:r>
            <a:r>
              <a:rPr lang="ru-RU" sz="14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отчеты» - обязательно, остальные отчеты выбираете исходя из проекта и работ в календарном плане.</a:t>
            </a:r>
          </a:p>
          <a:p>
            <a:endParaRPr lang="ru-RU" sz="14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ru-RU" sz="14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ru-RU" sz="14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Все параметры и характеристики в ТЗ нужно будет достигнуть и документально подтвердить по окончанию договора.</a:t>
            </a:r>
          </a:p>
        </p:txBody>
      </p:sp>
      <p:pic>
        <p:nvPicPr>
          <p:cNvPr id="14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074" y="2886407"/>
            <a:ext cx="219075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45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5" y="2252663"/>
            <a:ext cx="219075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46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206" y="3363838"/>
            <a:ext cx="219075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17729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5460" y="195486"/>
            <a:ext cx="909028" cy="4464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331" y="195486"/>
            <a:ext cx="1125537" cy="1349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587076" y="339502"/>
            <a:ext cx="107593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программа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403648" y="611977"/>
            <a:ext cx="14795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«СТАРТ»</a:t>
            </a:r>
            <a:endParaRPr lang="ru-RU" sz="2400" b="1" dirty="0">
              <a:solidFill>
                <a:srgbClr val="FF000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6" name="Picture 2" descr="H:\ПРОЕКТЫ\2023 06 13 Общая презентация\Стрелка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385686"/>
            <a:ext cx="466605" cy="5906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8748464" y="4731990"/>
            <a:ext cx="38023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11</a:t>
            </a:r>
            <a:endParaRPr lang="ru-RU" sz="1400" dirty="0">
              <a:solidFill>
                <a:schemeClr val="tx1">
                  <a:lumMod val="50000"/>
                  <a:lumOff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742763" y="472637"/>
            <a:ext cx="199445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Раздел «Смета»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55576" y="1096420"/>
            <a:ext cx="8183004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1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ru-RU" sz="14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Оплата работ, выполняемых сторонними юридическими лицами, индивидуальными предпринимателями и физическими лицами – плательщиками налога на профессиональный доход</a:t>
            </a:r>
          </a:p>
          <a:p>
            <a:pPr algn="ctr"/>
            <a:r>
              <a:rPr lang="ru-RU" sz="14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(не более 25% от суммы гранта, как по сумме, так и по объему работ в КП</a:t>
            </a:r>
            <a:r>
              <a:rPr lang="ru-RU" sz="14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</a:p>
          <a:p>
            <a:endParaRPr lang="ru-RU" sz="1200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ru-RU" sz="12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необходимо заполнить, если для выполнения работ календарного плана будут привлечены дополнительные организации и/или </a:t>
            </a:r>
            <a:r>
              <a:rPr lang="ru-RU" sz="1200" dirty="0" err="1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самозанятые</a:t>
            </a:r>
            <a:r>
              <a:rPr lang="ru-RU" sz="12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</a:p>
          <a:p>
            <a:endParaRPr lang="ru-RU" sz="12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ru-RU" sz="12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Работы нужно сформулировать так, чтобы они имели отношение к теме </a:t>
            </a:r>
            <a:r>
              <a:rPr lang="ru-RU" sz="12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договора.</a:t>
            </a:r>
            <a:endParaRPr lang="ru-RU" sz="12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ru-RU" sz="12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 дальнейшем договор с привлеченными организациями  и/или привлеченными </a:t>
            </a:r>
            <a:r>
              <a:rPr lang="ru-RU" sz="1200" dirty="0" err="1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самозанятыми</a:t>
            </a:r>
            <a:r>
              <a:rPr lang="ru-RU" sz="12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должен быть именно в таких формулировках</a:t>
            </a:r>
            <a:r>
              <a:rPr lang="ru-RU" sz="12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endParaRPr lang="ru-RU" sz="12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ru-RU" sz="12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Каждая работа должна быть в новой </a:t>
            </a:r>
            <a:r>
              <a:rPr lang="ru-RU" sz="12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строчке. Одна </a:t>
            </a:r>
            <a:r>
              <a:rPr lang="ru-RU" sz="12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работа- один </a:t>
            </a:r>
            <a:r>
              <a:rPr lang="ru-RU" sz="12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соисполнитель.</a:t>
            </a:r>
            <a:endParaRPr lang="ru-RU" sz="12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ru-RU" sz="12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Работы привлеченных организаций  и/или </a:t>
            </a:r>
            <a:r>
              <a:rPr lang="ru-RU" sz="1200" dirty="0" err="1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самозанятых</a:t>
            </a:r>
            <a:r>
              <a:rPr lang="ru-RU" sz="12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должны быть отражены в календарном плане вместе с Вашими работами, на том этапе, на котором они будут выполнены (скопировать и вставить</a:t>
            </a:r>
            <a:r>
              <a:rPr lang="ru-RU" sz="12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).</a:t>
            </a:r>
            <a:endParaRPr lang="ru-RU" sz="12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ru-RU" sz="12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Не </a:t>
            </a:r>
            <a:r>
              <a:rPr lang="ru-RU" sz="12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нужно писать кто будет выполнять работу, отразить только саму </a:t>
            </a:r>
            <a:r>
              <a:rPr lang="ru-RU" sz="12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работу.</a:t>
            </a:r>
          </a:p>
          <a:p>
            <a:endParaRPr lang="ru-RU" sz="1200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ru-RU" sz="12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Если работы по договору выполняются собственными силами (штатными и внештатными сотрудниками), заполнять радел не нужно. </a:t>
            </a:r>
          </a:p>
          <a:p>
            <a:endParaRPr lang="ru-RU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1541" y="967279"/>
            <a:ext cx="2984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69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962208"/>
            <a:ext cx="219075" cy="207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70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219822"/>
            <a:ext cx="219075" cy="207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71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507854"/>
            <a:ext cx="219075" cy="207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72" name="Picture 8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730357"/>
            <a:ext cx="219075" cy="207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73" name="Picture 9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011910"/>
            <a:ext cx="219075" cy="207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19364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5460" y="195486"/>
            <a:ext cx="909028" cy="4464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331" y="195486"/>
            <a:ext cx="1125537" cy="1349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587076" y="339502"/>
            <a:ext cx="107593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программа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403648" y="611977"/>
            <a:ext cx="14795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«СТАРТ»</a:t>
            </a:r>
            <a:endParaRPr lang="ru-RU" sz="2400" b="1" dirty="0">
              <a:solidFill>
                <a:srgbClr val="FF000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6" name="Picture 2" descr="H:\ПРОЕКТЫ\2023 06 13 Общая презентация\Стрелка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385686"/>
            <a:ext cx="466605" cy="5906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8748464" y="4731990"/>
            <a:ext cx="38023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12</a:t>
            </a:r>
            <a:endParaRPr lang="ru-RU" sz="1400" dirty="0">
              <a:solidFill>
                <a:schemeClr val="tx1">
                  <a:lumMod val="50000"/>
                  <a:lumOff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718787" y="528055"/>
            <a:ext cx="192244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Раздел «Смета»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55576" y="1275606"/>
            <a:ext cx="7848872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Материалы, сырье, комплектующие </a:t>
            </a:r>
            <a:endParaRPr lang="ru-RU" sz="1400" b="1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endParaRPr lang="ru-RU" sz="1400" b="1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r>
              <a:rPr lang="ru-RU" sz="14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Если </a:t>
            </a:r>
            <a:r>
              <a:rPr lang="ru-RU" sz="14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 средства гранта требуется приобрести материалы/ сырье/ комплектующие, то необходимо указать что планируете закупать</a:t>
            </a:r>
            <a:r>
              <a:rPr lang="ru-RU" sz="14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pPr algn="just"/>
            <a:endParaRPr lang="ru-RU" sz="14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r>
              <a:rPr lang="ru-RU" sz="14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Внимание! оборудование</a:t>
            </a:r>
            <a:r>
              <a:rPr lang="ru-RU" sz="14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устройства, серверы, компьютеры, планшеты, смартфоны, инструменты, измерительные </a:t>
            </a:r>
            <a:r>
              <a:rPr lang="ru-RU" sz="14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приборы, машины, помещения  </a:t>
            </a:r>
            <a:r>
              <a:rPr lang="ru-RU" sz="14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 пр. на средства гранта нельзя </a:t>
            </a:r>
            <a:r>
              <a:rPr lang="ru-RU" sz="14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покупать.</a:t>
            </a:r>
          </a:p>
          <a:p>
            <a:pPr algn="just"/>
            <a:r>
              <a:rPr lang="ru-RU" sz="14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endParaRPr lang="ru-RU" sz="14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r>
              <a:rPr lang="ru-RU" sz="14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Для </a:t>
            </a:r>
            <a:r>
              <a:rPr lang="ru-RU" sz="14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ИТ проектов возможна только покупка лицензионного ПО, если оно нужно, то необходимо написать </a:t>
            </a:r>
            <a:r>
              <a:rPr lang="ru-RU" sz="14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какое именно.</a:t>
            </a:r>
          </a:p>
          <a:p>
            <a:pPr algn="just"/>
            <a:endParaRPr lang="ru-RU" sz="14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r>
              <a:rPr lang="ru-RU" sz="14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Если комплектующие не требуются, </a:t>
            </a:r>
            <a:r>
              <a:rPr lang="ru-RU" sz="14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раздел не заполнять.</a:t>
            </a:r>
          </a:p>
          <a:p>
            <a:pPr algn="just"/>
            <a:endParaRPr lang="ru-RU" sz="14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r>
              <a:rPr lang="ru-RU" sz="14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Комплектующие </a:t>
            </a:r>
            <a:r>
              <a:rPr lang="ru-RU" sz="14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предусмотрены для использования </a:t>
            </a:r>
            <a:r>
              <a:rPr lang="ru-RU" sz="1400" dirty="0" err="1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грантополучателем</a:t>
            </a:r>
            <a:r>
              <a:rPr lang="ru-RU" sz="14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а не привлеченными организациями. </a:t>
            </a:r>
          </a:p>
          <a:p>
            <a:pPr algn="just"/>
            <a:endParaRPr lang="ru-RU" sz="14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976325"/>
            <a:ext cx="29210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292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779662"/>
            <a:ext cx="219075" cy="207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293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3" y="2362993"/>
            <a:ext cx="219075" cy="207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294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0" y="3343031"/>
            <a:ext cx="219075" cy="207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295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637" y="3963814"/>
            <a:ext cx="219075" cy="207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296" name="Picture 8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1" y="4443958"/>
            <a:ext cx="219075" cy="207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44892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5460" y="195486"/>
            <a:ext cx="909028" cy="4464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331" y="195486"/>
            <a:ext cx="1125537" cy="1349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587076" y="339502"/>
            <a:ext cx="107593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программа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403648" y="611977"/>
            <a:ext cx="14795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«СТАРТ»</a:t>
            </a:r>
            <a:endParaRPr lang="ru-RU" sz="2400" b="1" dirty="0">
              <a:solidFill>
                <a:srgbClr val="FF000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6" name="Picture 2" descr="H:\ПРОЕКТЫ\2023 06 13 Общая презентация\Стрелка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385686"/>
            <a:ext cx="466605" cy="5906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8748464" y="4731990"/>
            <a:ext cx="38023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12</a:t>
            </a:r>
            <a:endParaRPr lang="ru-RU" sz="1400" dirty="0">
              <a:solidFill>
                <a:schemeClr val="tx1">
                  <a:lumMod val="50000"/>
                  <a:lumOff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718787" y="528055"/>
            <a:ext cx="3733533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Раздел «Календарный план»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55576" y="1275606"/>
            <a:ext cx="784887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Заполняется </a:t>
            </a:r>
            <a:r>
              <a:rPr lang="ru-RU" sz="14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 текущий год работы</a:t>
            </a:r>
          </a:p>
          <a:p>
            <a:pPr algn="ctr"/>
            <a:r>
              <a:rPr lang="ru-RU" sz="14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Договор </a:t>
            </a:r>
            <a:r>
              <a:rPr lang="ru-RU" sz="14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длится 12 месяцев с даты подписания. </a:t>
            </a:r>
          </a:p>
          <a:p>
            <a:pPr algn="ctr"/>
            <a:endParaRPr lang="ru-RU" sz="14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r>
              <a:rPr lang="ru-RU" sz="14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Необходимо </a:t>
            </a:r>
            <a:r>
              <a:rPr lang="ru-RU" sz="14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описать работы (НИОКР), раскрывающие тему договора  Старт-1 или 2 (Например, исследование, разработка, тестирование, испытания, анализ, доработка и т.д.)</a:t>
            </a:r>
          </a:p>
          <a:p>
            <a:pPr algn="just"/>
            <a:r>
              <a:rPr lang="ru-RU" sz="14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Каждый </a:t>
            </a:r>
            <a:r>
              <a:rPr lang="ru-RU" sz="14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этап 3-5 развернутых предложения.</a:t>
            </a:r>
          </a:p>
          <a:p>
            <a:pPr algn="just"/>
            <a:r>
              <a:rPr lang="ru-RU" sz="14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Если </a:t>
            </a:r>
            <a:r>
              <a:rPr lang="ru-RU" sz="14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 смете предусмотрены работы сторонних организаций или соисполнителей, их работы необходимо указать в КП в тех же формулировках, как в смете (скопировать и вставить. Не нужно писать кто выполняет работу, только саму работу). </a:t>
            </a:r>
          </a:p>
          <a:p>
            <a:pPr algn="just"/>
            <a:r>
              <a:rPr lang="ru-RU" sz="14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Работы </a:t>
            </a:r>
            <a:r>
              <a:rPr lang="ru-RU" sz="14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не должны повторяться.</a:t>
            </a:r>
          </a:p>
          <a:p>
            <a:pPr algn="just"/>
            <a:r>
              <a:rPr lang="ru-RU" sz="14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Коммерциализация</a:t>
            </a:r>
            <a:r>
              <a:rPr lang="ru-RU" sz="14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внедрение, партии, дизайн, сертификация, подача и оформление ИС, оформление отчетов, закупка, сайт, конференции и пр. из средств гранта не </a:t>
            </a:r>
            <a:r>
              <a:rPr lang="ru-RU" sz="14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оплачиваются </a:t>
            </a:r>
            <a:r>
              <a:rPr lang="ru-RU" sz="14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 не </a:t>
            </a:r>
            <a:r>
              <a:rPr lang="ru-RU" sz="14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должны </a:t>
            </a:r>
            <a:r>
              <a:rPr lang="ru-RU" sz="14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быть в календарном плане.</a:t>
            </a:r>
          </a:p>
          <a:p>
            <a:pPr algn="just"/>
            <a:r>
              <a:rPr lang="ru-RU" sz="14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Работы</a:t>
            </a:r>
            <a:r>
              <a:rPr lang="ru-RU" sz="14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которые уже выполнены с даты подачи заявки не нужно писать. Должны быть работы, которые будут выполняться на средства </a:t>
            </a:r>
            <a:r>
              <a:rPr lang="ru-RU" sz="14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гранта с даты подписания договора.</a:t>
            </a:r>
            <a:endParaRPr lang="ru-RU" sz="14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r>
              <a:rPr lang="ru-RU" sz="14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Нумерации </a:t>
            </a:r>
            <a:r>
              <a:rPr lang="ru-RU" sz="14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 наименований этапов быть не должно быть, все работы через точку.</a:t>
            </a:r>
          </a:p>
          <a:p>
            <a:pPr algn="just"/>
            <a:endParaRPr lang="ru-RU" sz="1400" b="1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r>
              <a:rPr lang="ru-RU" sz="1400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endParaRPr lang="ru-RU" sz="1400" b="1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963836"/>
            <a:ext cx="29210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7351" y="972375"/>
            <a:ext cx="249237" cy="280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292" name="Picture 4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631" y="1987625"/>
            <a:ext cx="219075" cy="207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293" name="Picture 5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696" y="2427734"/>
            <a:ext cx="219075" cy="207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294" name="Picture 6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696" y="2691336"/>
            <a:ext cx="219075" cy="207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295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695" y="3266589"/>
            <a:ext cx="219075" cy="207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296" name="Picture 8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830" y="3507854"/>
            <a:ext cx="219075" cy="207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631" y="4155926"/>
            <a:ext cx="219075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021" y="4519265"/>
            <a:ext cx="219075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68470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5460" y="195486"/>
            <a:ext cx="909028" cy="4464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331" y="195486"/>
            <a:ext cx="1125537" cy="1349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587076" y="339502"/>
            <a:ext cx="107593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программа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403648" y="611977"/>
            <a:ext cx="14795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«СТАРТ»</a:t>
            </a:r>
            <a:endParaRPr lang="ru-RU" sz="2400" b="1" dirty="0">
              <a:solidFill>
                <a:srgbClr val="FF000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6" name="Picture 2" descr="H:\ПРОЕКТЫ\2023 06 13 Общая презентация\Стрелка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385686"/>
            <a:ext cx="466605" cy="5906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8748464" y="4731990"/>
            <a:ext cx="38023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12</a:t>
            </a:r>
            <a:endParaRPr lang="ru-RU" sz="1400" dirty="0">
              <a:solidFill>
                <a:schemeClr val="tx1">
                  <a:lumMod val="50000"/>
                  <a:lumOff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718787" y="528055"/>
            <a:ext cx="3733533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Раздел «Таблица МИП»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44170" y="1952672"/>
            <a:ext cx="784887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Планы развития предприятия (МИП-Малое Инновационное Предприятие). </a:t>
            </a:r>
            <a:endParaRPr lang="ru-RU" sz="1400" b="1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endParaRPr lang="ru-RU" sz="14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r>
              <a:rPr lang="ru-RU" sz="14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Необходимо </a:t>
            </a:r>
            <a:r>
              <a:rPr lang="ru-RU" sz="14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заполнить все доступные для заполнения </a:t>
            </a:r>
            <a:r>
              <a:rPr lang="ru-RU" sz="14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поля (до  2030 года).</a:t>
            </a:r>
          </a:p>
          <a:p>
            <a:pPr algn="just"/>
            <a:endParaRPr lang="ru-RU" sz="14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r>
              <a:rPr lang="ru-RU" sz="14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Поля </a:t>
            </a:r>
            <a:r>
              <a:rPr lang="ru-RU" sz="14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заполняются на каждый год, не нарастающим итогом</a:t>
            </a:r>
            <a:r>
              <a:rPr lang="ru-RU" sz="14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pPr algn="just"/>
            <a:endParaRPr lang="ru-RU" sz="14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r>
              <a:rPr lang="ru-RU" sz="14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Предприятие должно развиваться </a:t>
            </a:r>
          </a:p>
          <a:p>
            <a:pPr algn="just"/>
            <a:endParaRPr lang="ru-RU" sz="1400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r>
              <a:rPr lang="ru-RU" sz="14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Показатели должны быть реалистичными и </a:t>
            </a:r>
            <a:r>
              <a:rPr lang="ru-RU" sz="14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достижимыми</a:t>
            </a:r>
          </a:p>
          <a:p>
            <a:pPr algn="just"/>
            <a:endParaRPr lang="ru-RU" sz="14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endParaRPr lang="ru-RU" sz="14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r>
              <a:rPr lang="ru-RU" sz="1400" i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Минимальные показатели см. по Положению о конкурсе</a:t>
            </a:r>
            <a:endParaRPr lang="ru-RU" sz="1400" i="1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1544861"/>
            <a:ext cx="29210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293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696" y="2427734"/>
            <a:ext cx="219075" cy="207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294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606" y="2899299"/>
            <a:ext cx="219075" cy="207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696" y="3291830"/>
            <a:ext cx="219075" cy="207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696" y="3723878"/>
            <a:ext cx="219075" cy="207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64668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5460" y="195486"/>
            <a:ext cx="909028" cy="4464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331" y="195486"/>
            <a:ext cx="1125537" cy="1349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587076" y="339502"/>
            <a:ext cx="107593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программа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403648" y="611977"/>
            <a:ext cx="14795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«СТАРТ»</a:t>
            </a:r>
            <a:endParaRPr lang="ru-RU" sz="2400" b="1" dirty="0">
              <a:solidFill>
                <a:srgbClr val="FF000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6" name="Picture 2" descr="H:\ПРОЕКТЫ\2023 06 13 Общая презентация\Стрелка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385686"/>
            <a:ext cx="466605" cy="5906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8748464" y="4731990"/>
            <a:ext cx="38023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12</a:t>
            </a:r>
            <a:endParaRPr lang="ru-RU" sz="1400" dirty="0">
              <a:solidFill>
                <a:schemeClr val="tx1">
                  <a:lumMod val="50000"/>
                  <a:lumOff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718787" y="483518"/>
            <a:ext cx="373353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Для  Старт-2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44170" y="1260953"/>
            <a:ext cx="7932286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Раздел «Инвесторы»:</a:t>
            </a:r>
          </a:p>
          <a:p>
            <a:pPr algn="ctr"/>
            <a:endParaRPr lang="ru-RU" sz="14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r>
              <a:rPr lang="ru-RU" sz="14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Заполнить данные об инвесторе</a:t>
            </a:r>
            <a:r>
              <a:rPr lang="ru-RU" sz="14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</a:p>
          <a:p>
            <a:pPr algn="just"/>
            <a:endParaRPr lang="ru-RU" sz="14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r>
              <a:rPr lang="ru-RU" sz="14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Наименование</a:t>
            </a:r>
            <a:r>
              <a:rPr lang="ru-RU" sz="14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№ и дата договора, сумма, полученная предприятием на момент заключения </a:t>
            </a:r>
            <a:r>
              <a:rPr lang="ru-RU" sz="14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договора</a:t>
            </a:r>
            <a:endParaRPr lang="ru-RU" sz="14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r>
              <a:rPr lang="ru-RU" sz="14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ВНИМАНИЕ!  </a:t>
            </a:r>
            <a:r>
              <a:rPr lang="ru-RU" sz="14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для согласования договора инвестор должен перечислить первый транш (см. положение)</a:t>
            </a:r>
          </a:p>
          <a:p>
            <a:pPr algn="just"/>
            <a:endParaRPr lang="ru-RU" sz="14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r>
              <a:rPr lang="ru-RU" sz="14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Прикрепить  </a:t>
            </a:r>
            <a:r>
              <a:rPr lang="ru-RU" sz="14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скан-копию договора с инвестором, календарный план и смету расходов внебюджетных средств. </a:t>
            </a:r>
          </a:p>
          <a:p>
            <a:pPr algn="just"/>
            <a:r>
              <a:rPr lang="ru-RU" sz="14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ВНИМАНИЕ! календарный </a:t>
            </a:r>
            <a:r>
              <a:rPr lang="ru-RU" sz="14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план на средства гранта и на средства инвестора-это два разных календарных плана, работы не должны </a:t>
            </a:r>
            <a:r>
              <a:rPr lang="ru-RU" sz="14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повторяться</a:t>
            </a:r>
          </a:p>
          <a:p>
            <a:pPr algn="just"/>
            <a:endParaRPr lang="ru-RU" sz="14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r>
              <a:rPr lang="ru-RU" sz="14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Прикрепить документ, подтверждающий получение инвестиционных средств –платежное поручение и выписка с банковского счета о перечислении средств от инвестора.</a:t>
            </a:r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971505"/>
            <a:ext cx="29210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293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696" y="2219771"/>
            <a:ext cx="219075" cy="207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294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696" y="4299942"/>
            <a:ext cx="219075" cy="207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695" y="3219822"/>
            <a:ext cx="219075" cy="207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70624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5460" y="195486"/>
            <a:ext cx="909028" cy="4464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331" y="195486"/>
            <a:ext cx="1125537" cy="1349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587076" y="339502"/>
            <a:ext cx="107593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программа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403648" y="611977"/>
            <a:ext cx="14795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«СТАРТ»</a:t>
            </a:r>
            <a:endParaRPr lang="ru-RU" sz="2400" b="1" dirty="0">
              <a:solidFill>
                <a:srgbClr val="FF000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6" name="Picture 2" descr="H:\ПРОЕКТЫ\2023 06 13 Общая презентация\Стрелка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385686"/>
            <a:ext cx="466605" cy="5906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8748464" y="4731990"/>
            <a:ext cx="38023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12</a:t>
            </a:r>
            <a:endParaRPr lang="ru-RU" sz="1400" dirty="0">
              <a:solidFill>
                <a:schemeClr val="tx1">
                  <a:lumMod val="50000"/>
                  <a:lumOff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718787" y="528055"/>
            <a:ext cx="3733533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Согласование договора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827584" y="1131590"/>
            <a:ext cx="7920880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                     </a:t>
            </a:r>
            <a:r>
              <a:rPr lang="ru-RU" sz="1400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Заполнить и проверить все </a:t>
            </a:r>
            <a:r>
              <a:rPr lang="ru-RU" sz="14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разделы договора в </a:t>
            </a:r>
            <a:r>
              <a:rPr lang="ru-RU" sz="1400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системе</a:t>
            </a:r>
          </a:p>
          <a:p>
            <a:pPr algn="just"/>
            <a:r>
              <a:rPr lang="ru-RU" sz="1400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                     Нажать </a:t>
            </a:r>
            <a:r>
              <a:rPr lang="ru-RU" sz="14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кнопку </a:t>
            </a:r>
            <a:r>
              <a:rPr lang="ru-RU" sz="1400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«ПОДАТЬ»</a:t>
            </a:r>
            <a:endParaRPr lang="ru-RU" sz="1400" b="1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r>
              <a:rPr lang="ru-RU" sz="1400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                     Проверка </a:t>
            </a:r>
            <a:r>
              <a:rPr lang="ru-RU" sz="14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договора проходит удаленно (до 7 рабочих дней</a:t>
            </a:r>
            <a:r>
              <a:rPr lang="ru-RU" sz="1400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</a:p>
          <a:p>
            <a:pPr algn="just"/>
            <a:endParaRPr lang="ru-RU" sz="14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r>
              <a:rPr lang="ru-RU" sz="1000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При наличии замечаний со стороны Фонда победитель обязуется устранить замечания и отправить договор на повторное согласование </a:t>
            </a:r>
            <a:r>
              <a:rPr lang="ru-RU" sz="1000" dirty="0" smtClean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 </a:t>
            </a:r>
            <a:r>
              <a:rPr lang="ru-RU" sz="1000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3-дневный срок. </a:t>
            </a:r>
            <a:endParaRPr lang="ru-RU" sz="1000" dirty="0" smtClean="0">
              <a:solidFill>
                <a:srgbClr val="C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endParaRPr lang="ru-RU" sz="14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r>
              <a:rPr lang="ru-RU" sz="14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Общий срок согласования не должен </a:t>
            </a:r>
            <a:r>
              <a:rPr lang="ru-RU" sz="14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превышать (см. Положение):</a:t>
            </a:r>
            <a:endParaRPr lang="ru-RU" sz="14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r>
              <a:rPr lang="ru-RU" sz="14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en-US" sz="14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• </a:t>
            </a:r>
            <a:r>
              <a:rPr lang="ru-RU" sz="1400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30 (20) </a:t>
            </a:r>
            <a:r>
              <a:rPr lang="ru-RU" sz="14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календарных дней </a:t>
            </a:r>
            <a:r>
              <a:rPr lang="ru-RU" sz="14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 даты размещения итогов конкурса в случае, если победителем конкурса является юридическое лицо;</a:t>
            </a:r>
          </a:p>
          <a:p>
            <a:pPr algn="just"/>
            <a:r>
              <a:rPr lang="ru-RU" sz="14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en-US" sz="14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• </a:t>
            </a:r>
            <a:r>
              <a:rPr lang="ru-RU" sz="1400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60 (50) </a:t>
            </a:r>
            <a:r>
              <a:rPr lang="ru-RU" sz="14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календарных дней </a:t>
            </a:r>
            <a:r>
              <a:rPr lang="ru-RU" sz="14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 даты размещения итогов конкурса в случае, если победителем конкурса является физическое лицо. </a:t>
            </a:r>
          </a:p>
          <a:p>
            <a:pPr algn="just"/>
            <a:endParaRPr lang="ru-RU" sz="14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r>
              <a:rPr lang="ru-RU" sz="14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 случаях нарушения сроков Фонд вправе отказать победителю конкурса в заключении договора гранта.</a:t>
            </a:r>
          </a:p>
          <a:p>
            <a:pPr algn="just"/>
            <a:endParaRPr lang="ru-RU" sz="14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r>
              <a:rPr lang="ru-RU" sz="14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Обращаем внимание, что для подписания договора необходима ЭЦП </a:t>
            </a:r>
            <a:r>
              <a:rPr lang="ru-RU" sz="14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5"/>
              </a:rPr>
              <a:t>http://fasie.ru/press/fund/fond-esp/?</a:t>
            </a:r>
            <a:r>
              <a:rPr lang="ru-RU" sz="14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5"/>
              </a:rPr>
              <a:t>sphrase_id=44616%20</a:t>
            </a:r>
            <a:r>
              <a:rPr lang="ru-RU" sz="14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endParaRPr lang="ru-RU" sz="14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12293" name="Picture 5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7281" y="1209770"/>
            <a:ext cx="109538" cy="1039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" name="Picture 5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7281" y="1440879"/>
            <a:ext cx="109538" cy="1039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" name="Picture 5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7281" y="1654461"/>
            <a:ext cx="109538" cy="1039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00872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5460" y="195486"/>
            <a:ext cx="909028" cy="4464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460432" y="4659982"/>
            <a:ext cx="576064" cy="432048"/>
          </a:xfrm>
        </p:spPr>
        <p:txBody>
          <a:bodyPr/>
          <a:lstStyle/>
          <a:p>
            <a:fld id="{A92A03AA-6E46-4389-A822-5C399B9CE619}" type="slidenum">
              <a:rPr lang="ru-RU" sz="140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fld>
            <a:endParaRPr lang="ru-RU" sz="1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47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331" y="195486"/>
            <a:ext cx="1125537" cy="1349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0" name="TextBox 49"/>
          <p:cNvSpPr txBox="1"/>
          <p:nvPr/>
        </p:nvSpPr>
        <p:spPr>
          <a:xfrm>
            <a:off x="1587076" y="339502"/>
            <a:ext cx="107593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программа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1403648" y="611977"/>
            <a:ext cx="14795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«СТАРТ»</a:t>
            </a:r>
            <a:endParaRPr lang="ru-RU" sz="2400" b="1" dirty="0">
              <a:solidFill>
                <a:srgbClr val="FF000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3454429" y="637771"/>
            <a:ext cx="57690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Заявитель- Физическое </a:t>
            </a:r>
            <a:r>
              <a:rPr lang="ru-RU" sz="1600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лицо (ФИО в протоколе)</a:t>
            </a:r>
            <a:endParaRPr lang="ru-RU" sz="1600" b="1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45" name="Picture 2" descr="H:\ПРОЕКТЫ\2023 06 13 Общая презентация\Стрелка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3306" y="483003"/>
            <a:ext cx="466605" cy="5906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683568" y="1876980"/>
            <a:ext cx="1296144" cy="11870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Блок-схема: узел 22"/>
          <p:cNvSpPr/>
          <p:nvPr/>
        </p:nvSpPr>
        <p:spPr>
          <a:xfrm>
            <a:off x="971600" y="3507854"/>
            <a:ext cx="216024" cy="211662"/>
          </a:xfrm>
          <a:prstGeom prst="flowChartConnector">
            <a:avLst/>
          </a:prstGeom>
          <a:gradFill flip="none" rotWithShape="1">
            <a:gsLst>
              <a:gs pos="0">
                <a:srgbClr val="B61B81">
                  <a:shade val="30000"/>
                  <a:satMod val="115000"/>
                </a:srgbClr>
              </a:gs>
              <a:gs pos="50000">
                <a:srgbClr val="B61B81">
                  <a:shade val="67500"/>
                  <a:satMod val="115000"/>
                </a:srgbClr>
              </a:gs>
              <a:gs pos="100000">
                <a:srgbClr val="B61B81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Блок-схема: узел 24"/>
          <p:cNvSpPr/>
          <p:nvPr/>
        </p:nvSpPr>
        <p:spPr>
          <a:xfrm>
            <a:off x="971600" y="2931790"/>
            <a:ext cx="216024" cy="211662"/>
          </a:xfrm>
          <a:prstGeom prst="flowChartConnector">
            <a:avLst/>
          </a:prstGeom>
          <a:gradFill flip="none" rotWithShape="1">
            <a:gsLst>
              <a:gs pos="0">
                <a:srgbClr val="B61B81">
                  <a:shade val="30000"/>
                  <a:satMod val="115000"/>
                </a:srgbClr>
              </a:gs>
              <a:gs pos="50000">
                <a:srgbClr val="B61B81">
                  <a:shade val="67500"/>
                  <a:satMod val="115000"/>
                </a:srgbClr>
              </a:gs>
              <a:gs pos="100000">
                <a:srgbClr val="B61B81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Блок-схема: узел 25"/>
          <p:cNvSpPr/>
          <p:nvPr/>
        </p:nvSpPr>
        <p:spPr>
          <a:xfrm>
            <a:off x="971600" y="4232296"/>
            <a:ext cx="216024" cy="211662"/>
          </a:xfrm>
          <a:prstGeom prst="flowChartConnector">
            <a:avLst/>
          </a:prstGeom>
          <a:gradFill flip="none" rotWithShape="1">
            <a:gsLst>
              <a:gs pos="0">
                <a:srgbClr val="B61B81">
                  <a:shade val="30000"/>
                  <a:satMod val="115000"/>
                </a:srgbClr>
              </a:gs>
              <a:gs pos="50000">
                <a:srgbClr val="B61B81">
                  <a:shade val="67500"/>
                  <a:satMod val="115000"/>
                </a:srgbClr>
              </a:gs>
              <a:gs pos="100000">
                <a:srgbClr val="B61B81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323529" y="1635646"/>
            <a:ext cx="8496943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2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Физические лица  – победители конкурса должны в срок </a:t>
            </a:r>
            <a:r>
              <a:rPr lang="ru-RU" sz="12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не более </a:t>
            </a:r>
            <a:r>
              <a:rPr lang="ru-RU" sz="1200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30-и (20-и см. положение) </a:t>
            </a:r>
            <a:r>
              <a:rPr lang="ru-RU" sz="12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календарных дней с даты утверждения результатов конкурса </a:t>
            </a:r>
            <a:r>
              <a:rPr lang="ru-RU" sz="12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зарегистрировать юридическое лицо, соответствующее критериям отнесения к субъектам малого предпринимательства в соответствии с Федеральным законом от 24.07.2007 г. № 209-ФЗ «О развитии малого и среднего предпринимательства в Российской Федерации», с которым заключается договор гранта. Созданное предприятие должно удовлетворять требованиям п. 3.1 Положения, а также следующим требованиям</a:t>
            </a:r>
            <a:r>
              <a:rPr lang="ru-RU" sz="12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</a:p>
          <a:p>
            <a:endParaRPr lang="ru-RU" sz="12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ru-RU" sz="12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ru-RU" sz="12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физические лица </a:t>
            </a:r>
            <a:r>
              <a:rPr lang="ru-RU" sz="12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(руководитель и/или другие члены проектной команды), подавшие на конкурс заявку, утвержденную к финансированию, должны иметь суммарную долю в уставном капитале предприятия не </a:t>
            </a:r>
            <a:r>
              <a:rPr lang="ru-RU" sz="12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менее 51%;</a:t>
            </a:r>
          </a:p>
          <a:p>
            <a:r>
              <a:rPr lang="ru-RU" sz="12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ru-RU" sz="12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физическое лицо</a:t>
            </a:r>
            <a:r>
              <a:rPr lang="ru-RU" sz="12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подавшее на конкурс заявку, утвержденную к финансированию, должно являться </a:t>
            </a:r>
            <a:r>
              <a:rPr lang="ru-RU" sz="12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руководителем предприятия</a:t>
            </a:r>
            <a:r>
              <a:rPr lang="ru-RU" sz="12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endParaRPr lang="en-US" sz="1200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ru-RU" sz="12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sz="12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ru-RU" sz="12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 </a:t>
            </a:r>
            <a:r>
              <a:rPr lang="ru-RU" sz="12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течение 5 рабочих дней с даты регистрации предприятия в Фонд должна быть </a:t>
            </a:r>
            <a:r>
              <a:rPr lang="ru-RU" sz="12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направлена</a:t>
            </a:r>
            <a:r>
              <a:rPr lang="en-US" sz="12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2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выписка </a:t>
            </a:r>
            <a:r>
              <a:rPr lang="ru-RU" sz="12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из Единого государственного реестра юридических </a:t>
            </a:r>
            <a:r>
              <a:rPr lang="ru-RU" sz="12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лиц (ЕГРЮЛ), </a:t>
            </a:r>
            <a:r>
              <a:rPr lang="ru-RU" sz="12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выданная ФНС </a:t>
            </a:r>
            <a:r>
              <a:rPr lang="ru-RU" sz="12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России;</a:t>
            </a:r>
            <a:r>
              <a:rPr lang="en-US" sz="12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2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Электронный </a:t>
            </a:r>
            <a:r>
              <a:rPr lang="ru-RU" sz="12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документ необходимо направить </a:t>
            </a:r>
            <a:r>
              <a:rPr lang="ru-RU" sz="12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 указанием номера заявки </a:t>
            </a:r>
            <a:r>
              <a:rPr lang="ru-RU" sz="12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 электронную почту </a:t>
            </a:r>
            <a:r>
              <a:rPr lang="ru-RU" sz="12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prokhorenkova@fasie.ru</a:t>
            </a:r>
          </a:p>
        </p:txBody>
      </p:sp>
    </p:spTree>
    <p:extLst>
      <p:ext uri="{BB962C8B-B14F-4D97-AF65-F5344CB8AC3E}">
        <p14:creationId xmlns:p14="http://schemas.microsoft.com/office/powerpoint/2010/main" val="401717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DCE6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b="1" smtClean="0">
                <a:solidFill>
                  <a:schemeClr val="tx1"/>
                </a:solidFill>
              </a:rPr>
              <a:t>Прохоренкова Анастасия Сергеевна</a:t>
            </a:r>
          </a:p>
          <a:p>
            <a:pPr lvl="0" algn="ctr"/>
            <a:r>
              <a:rPr lang="ru-RU" smtClean="0">
                <a:solidFill>
                  <a:schemeClr val="tx1"/>
                </a:solidFill>
              </a:rPr>
              <a:t>Центрального округа (только Москва и МО)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6" name="Скругленный прямоугольник 25"/>
          <p:cNvSpPr/>
          <p:nvPr/>
        </p:nvSpPr>
        <p:spPr bwMode="auto">
          <a:xfrm rot="16200000">
            <a:off x="1844600" y="-1244674"/>
            <a:ext cx="4968552" cy="7704856"/>
          </a:xfrm>
          <a:prstGeom prst="roundRect">
            <a:avLst>
              <a:gd name="adj" fmla="val 20106"/>
            </a:avLst>
          </a:prstGeom>
          <a:solidFill>
            <a:schemeClr val="bg1"/>
          </a:solidFill>
          <a:ln w="28575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defRPr/>
            </a:pPr>
            <a:endParaRPr dirty="0"/>
          </a:p>
        </p:txBody>
      </p:sp>
      <p:sp>
        <p:nvSpPr>
          <p:cNvPr id="24" name="Скругленный прямоугольник 23"/>
          <p:cNvSpPr/>
          <p:nvPr/>
        </p:nvSpPr>
        <p:spPr bwMode="auto">
          <a:xfrm>
            <a:off x="611559" y="267494"/>
            <a:ext cx="7404459" cy="4680520"/>
          </a:xfrm>
          <a:prstGeom prst="roundRect">
            <a:avLst>
              <a:gd name="adj" fmla="val 20863"/>
            </a:avLst>
          </a:prstGeom>
          <a:solidFill>
            <a:srgbClr val="F3F6FB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defRPr/>
            </a:pPr>
            <a:endParaRPr dirty="0"/>
          </a:p>
        </p:txBody>
      </p:sp>
      <p:sp>
        <p:nvSpPr>
          <p:cNvPr id="23" name="Прямоугольник 22">
            <a:extLst>
              <a:ext uri="{FF2B5EF4-FFF2-40B4-BE49-F238E27FC236}">
                <a16:creationId xmlns:lc="http://schemas.openxmlformats.org/drawingml/2006/lockedCanvas" xmlns:a16="http://schemas.microsoft.com/office/drawing/2014/main" xmlns="" id="{9A9931EE-9765-DCD0-5DF8-3B0BB7103353}"/>
              </a:ext>
            </a:extLst>
          </p:cNvPr>
          <p:cNvSpPr/>
          <p:nvPr/>
        </p:nvSpPr>
        <p:spPr>
          <a:xfrm>
            <a:off x="1205953" y="418700"/>
            <a:ext cx="6102351" cy="52322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4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Контакты ответственных сотрудников размещены в договоре </a:t>
            </a:r>
          </a:p>
          <a:p>
            <a:pPr algn="ctr"/>
            <a:r>
              <a:rPr lang="ru-RU" sz="14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 странице </a:t>
            </a:r>
            <a:r>
              <a:rPr lang="ru-RU" sz="1400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основные сведения</a:t>
            </a:r>
            <a:endParaRPr lang="en-US" sz="1400" b="1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27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5460" y="195486"/>
            <a:ext cx="909028" cy="4464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Прямоугольник 13">
            <a:extLst>
              <a:ext uri="{FF2B5EF4-FFF2-40B4-BE49-F238E27FC236}">
                <a16:creationId xmlns:lc="http://schemas.openxmlformats.org/drawingml/2006/lockedCanvas" xmlns:a16="http://schemas.microsoft.com/office/drawing/2014/main" xmlns="" id="{9A9931EE-9765-DCD0-5DF8-3B0BB7103353}"/>
              </a:ext>
            </a:extLst>
          </p:cNvPr>
          <p:cNvSpPr/>
          <p:nvPr/>
        </p:nvSpPr>
        <p:spPr>
          <a:xfrm>
            <a:off x="4417117" y="2964889"/>
            <a:ext cx="3149969" cy="830997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/>
            <a:r>
              <a:rPr lang="ru-RU" sz="12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Зюбин Илья Игоревич</a:t>
            </a:r>
          </a:p>
          <a:p>
            <a:pPr lvl="0" algn="ctr"/>
            <a:r>
              <a:rPr lang="ru-RU" sz="12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Центрального (все, кроме </a:t>
            </a:r>
            <a:r>
              <a:rPr lang="ru-RU" sz="1200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Москвы) </a:t>
            </a:r>
            <a:r>
              <a:rPr lang="ru-RU" sz="12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 </a:t>
            </a:r>
            <a:endParaRPr lang="en-US" sz="1200" b="1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0" algn="ctr"/>
            <a:r>
              <a:rPr lang="ru-RU" sz="1200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Северо-Западного </a:t>
            </a:r>
            <a:r>
              <a:rPr lang="ru-RU" sz="12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ФО</a:t>
            </a:r>
          </a:p>
          <a:p>
            <a:pPr lvl="0" algn="ctr"/>
            <a:r>
              <a:rPr lang="ru-RU" sz="12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Доб. 116  </a:t>
            </a:r>
            <a:r>
              <a:rPr lang="ru-RU" sz="12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</a:t>
            </a:r>
            <a:r>
              <a:rPr lang="en-US" sz="12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4"/>
              </a:rPr>
              <a:t>Zyubin.II@fasie.ru</a:t>
            </a:r>
            <a:r>
              <a:rPr lang="ru-RU" sz="12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</a:p>
        </p:txBody>
      </p:sp>
      <p:sp>
        <p:nvSpPr>
          <p:cNvPr id="15" name="Прямоугольник 14">
            <a:extLst>
              <a:ext uri="{FF2B5EF4-FFF2-40B4-BE49-F238E27FC236}">
                <a16:creationId xmlns:lc="http://schemas.openxmlformats.org/drawingml/2006/lockedCanvas" xmlns:a16="http://schemas.microsoft.com/office/drawing/2014/main" xmlns="" id="{9A9931EE-9765-DCD0-5DF8-3B0BB7103353}"/>
              </a:ext>
            </a:extLst>
          </p:cNvPr>
          <p:cNvSpPr/>
          <p:nvPr/>
        </p:nvSpPr>
        <p:spPr>
          <a:xfrm>
            <a:off x="1306832" y="2959877"/>
            <a:ext cx="2423392" cy="830997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2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Жукова Виктория Петровна </a:t>
            </a:r>
            <a:endParaRPr lang="ru-RU" sz="1200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ru-RU" sz="12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Южного, </a:t>
            </a:r>
            <a:r>
              <a:rPr lang="ru-RU" sz="1200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Сибирского и </a:t>
            </a:r>
            <a:endParaRPr lang="en-US" sz="1200" b="1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ru-RU" sz="1200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Уральского ФО</a:t>
            </a:r>
            <a:endParaRPr lang="ru-RU" sz="1200" b="1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ru-RU" sz="12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Доб. 173 </a:t>
            </a:r>
            <a:r>
              <a:rPr lang="en-US" sz="12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</a:t>
            </a:r>
            <a:r>
              <a:rPr lang="ru-RU" sz="12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5"/>
              </a:rPr>
              <a:t>Zhukova.VP@fasie.ru</a:t>
            </a:r>
            <a:r>
              <a:rPr lang="ru-RU" sz="12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</a:p>
        </p:txBody>
      </p:sp>
      <p:sp>
        <p:nvSpPr>
          <p:cNvPr id="16" name="Прямоугольник 15">
            <a:extLst>
              <a:ext uri="{FF2B5EF4-FFF2-40B4-BE49-F238E27FC236}">
                <a16:creationId xmlns:lc="http://schemas.openxmlformats.org/drawingml/2006/lockedCanvas" xmlns:a16="http://schemas.microsoft.com/office/drawing/2014/main" xmlns="" id="{9A9931EE-9765-DCD0-5DF8-3B0BB7103353}"/>
              </a:ext>
            </a:extLst>
          </p:cNvPr>
          <p:cNvSpPr/>
          <p:nvPr/>
        </p:nvSpPr>
        <p:spPr>
          <a:xfrm>
            <a:off x="4139952" y="2144133"/>
            <a:ext cx="3489041" cy="830997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/>
            <a:r>
              <a:rPr lang="ru-RU" sz="12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Гриневский Дмитрий Анатольевич</a:t>
            </a:r>
          </a:p>
          <a:p>
            <a:pPr lvl="0" algn="ctr"/>
            <a:r>
              <a:rPr lang="ru-RU" sz="1200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Приволжского, Северо-Кавказского, Дальневосточного </a:t>
            </a:r>
            <a:r>
              <a:rPr lang="ru-RU" sz="12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ФО</a:t>
            </a:r>
          </a:p>
          <a:p>
            <a:pPr lvl="0" algn="ctr"/>
            <a:r>
              <a:rPr lang="ru-RU" sz="12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Доб. </a:t>
            </a:r>
            <a:r>
              <a:rPr lang="ru-RU" sz="12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175 </a:t>
            </a:r>
            <a:r>
              <a:rPr lang="ru-RU" sz="12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</a:t>
            </a:r>
            <a:r>
              <a:rPr lang="en-US" sz="12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6"/>
              </a:rPr>
              <a:t>Grinevsky.DA@fasie.ru</a:t>
            </a:r>
            <a:r>
              <a:rPr lang="ru-RU" sz="12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</a:p>
        </p:txBody>
      </p:sp>
      <p:sp>
        <p:nvSpPr>
          <p:cNvPr id="18" name="Прямоугольник 17">
            <a:extLst>
              <a:ext uri="{FF2B5EF4-FFF2-40B4-BE49-F238E27FC236}">
                <a16:creationId xmlns:lc="http://schemas.openxmlformats.org/drawingml/2006/lockedCanvas" xmlns:a16="http://schemas.microsoft.com/office/drawing/2014/main" xmlns="" id="{9A9931EE-9765-DCD0-5DF8-3B0BB7103353}"/>
              </a:ext>
            </a:extLst>
          </p:cNvPr>
          <p:cNvSpPr/>
          <p:nvPr/>
        </p:nvSpPr>
        <p:spPr>
          <a:xfrm>
            <a:off x="874784" y="2144134"/>
            <a:ext cx="3287488" cy="646331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/>
            <a:r>
              <a:rPr lang="ru-RU" sz="12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Прохоренкова Анастасия Сергеевна</a:t>
            </a:r>
          </a:p>
          <a:p>
            <a:pPr lvl="0" algn="ctr"/>
            <a:r>
              <a:rPr lang="ru-RU" sz="12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Центрального округа (только </a:t>
            </a:r>
            <a:r>
              <a:rPr lang="ru-RU" sz="1200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Москва)</a:t>
            </a:r>
            <a:endParaRPr lang="ru-RU" sz="1200" b="1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0" algn="ctr"/>
            <a:r>
              <a:rPr lang="ru-RU" sz="12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Доб</a:t>
            </a:r>
            <a:r>
              <a:rPr lang="ru-RU" sz="12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138 (</a:t>
            </a:r>
            <a:r>
              <a:rPr lang="en-US" sz="12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7"/>
              </a:rPr>
              <a:t>Prokhorenkova.AS@fasie.ru</a:t>
            </a:r>
            <a:r>
              <a:rPr lang="ru-RU" sz="12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</a:p>
        </p:txBody>
      </p:sp>
      <p:sp>
        <p:nvSpPr>
          <p:cNvPr id="21" name="Прямоугольник 20">
            <a:extLst>
              <a:ext uri="{FF2B5EF4-FFF2-40B4-BE49-F238E27FC236}">
                <a16:creationId xmlns:lc="http://schemas.openxmlformats.org/drawingml/2006/lockedCanvas" xmlns:a16="http://schemas.microsoft.com/office/drawing/2014/main" xmlns="" id="{9A9931EE-9765-DCD0-5DF8-3B0BB7103353}"/>
              </a:ext>
            </a:extLst>
          </p:cNvPr>
          <p:cNvSpPr/>
          <p:nvPr/>
        </p:nvSpPr>
        <p:spPr>
          <a:xfrm>
            <a:off x="1907704" y="1183853"/>
            <a:ext cx="4680521" cy="307777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4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Общий номер: +7 (495) 249-249-2</a:t>
            </a:r>
            <a:endParaRPr lang="en-US" sz="14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2" name="Прямоугольник 31">
            <a:extLst>
              <a:ext uri="{FF2B5EF4-FFF2-40B4-BE49-F238E27FC236}">
                <a16:creationId xmlns:lc="http://schemas.openxmlformats.org/drawingml/2006/lockedCanvas" xmlns:a16="http://schemas.microsoft.com/office/drawing/2014/main" xmlns="" id="{9A9931EE-9765-DCD0-5DF8-3B0BB7103353}"/>
              </a:ext>
            </a:extLst>
          </p:cNvPr>
          <p:cNvSpPr/>
          <p:nvPr/>
        </p:nvSpPr>
        <p:spPr>
          <a:xfrm>
            <a:off x="1043608" y="1690728"/>
            <a:ext cx="6454763" cy="338554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6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Контакты кураторов по регионам</a:t>
            </a:r>
          </a:p>
        </p:txBody>
      </p:sp>
      <p:sp>
        <p:nvSpPr>
          <p:cNvPr id="33" name="Прямоугольник 32">
            <a:extLst>
              <a:ext uri="{FF2B5EF4-FFF2-40B4-BE49-F238E27FC236}">
                <a16:creationId xmlns:lc="http://schemas.openxmlformats.org/drawingml/2006/lockedCanvas" xmlns:a16="http://schemas.microsoft.com/office/drawing/2014/main" xmlns="" id="{9A9931EE-9765-DCD0-5DF8-3B0BB7103353}"/>
              </a:ext>
            </a:extLst>
          </p:cNvPr>
          <p:cNvSpPr/>
          <p:nvPr/>
        </p:nvSpPr>
        <p:spPr>
          <a:xfrm>
            <a:off x="1133487" y="4228883"/>
            <a:ext cx="6390841" cy="461665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2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 случае технических проблем просим обращаться в службу технической поддержки: support@fasie.ru, тел.: +7 (495) 249-249-2 доб. 196 </a:t>
            </a:r>
          </a:p>
        </p:txBody>
      </p:sp>
      <p:pic>
        <p:nvPicPr>
          <p:cNvPr id="17" name="Picture 3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2552194" y="1203598"/>
            <a:ext cx="216024" cy="280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14192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DCE6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Скругленный прямоугольник 25"/>
          <p:cNvSpPr/>
          <p:nvPr/>
        </p:nvSpPr>
        <p:spPr bwMode="auto">
          <a:xfrm rot="16200000">
            <a:off x="2355540" y="-1231275"/>
            <a:ext cx="4032448" cy="7462034"/>
          </a:xfrm>
          <a:prstGeom prst="roundRect">
            <a:avLst>
              <a:gd name="adj" fmla="val 20106"/>
            </a:avLst>
          </a:prstGeom>
          <a:solidFill>
            <a:schemeClr val="bg1"/>
          </a:solidFill>
          <a:ln w="28575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defRPr/>
            </a:pPr>
            <a:endParaRPr dirty="0"/>
          </a:p>
        </p:txBody>
      </p:sp>
      <p:grpSp>
        <p:nvGrpSpPr>
          <p:cNvPr id="2" name="Группа 1"/>
          <p:cNvGrpSpPr/>
          <p:nvPr/>
        </p:nvGrpSpPr>
        <p:grpSpPr>
          <a:xfrm>
            <a:off x="1259632" y="1347614"/>
            <a:ext cx="6967613" cy="2266376"/>
            <a:chOff x="-990139" y="1052883"/>
            <a:chExt cx="8535005" cy="2776207"/>
          </a:xfrm>
        </p:grpSpPr>
        <p:sp>
          <p:nvSpPr>
            <p:cNvPr id="8" name="Прямоугольник 7"/>
            <p:cNvSpPr/>
            <p:nvPr/>
          </p:nvSpPr>
          <p:spPr>
            <a:xfrm>
              <a:off x="-990139" y="1052884"/>
              <a:ext cx="1576122" cy="983739"/>
            </a:xfrm>
            <a:prstGeom prst="rect">
              <a:avLst/>
            </a:prstGeom>
          </p:spPr>
          <p:txBody>
            <a:bodyPr wrap="square">
              <a:spAutoFit/>
            </a:bodyPr>
            <a:lstStyle>
              <a:defPPr>
                <a:defRPr lang="ru-RU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+mn-ea"/>
                  <a:cs typeface="+mn-cs"/>
                </a:defRPr>
              </a:lvl9pPr>
            </a:lstStyle>
            <a:p>
              <a:pPr lvl="0" defTabSz="121917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400" dirty="0" smtClean="0">
                  <a:solidFill>
                    <a:srgbClr val="00206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Сайт</a:t>
              </a:r>
            </a:p>
            <a:p>
              <a:pPr lvl="0" defTabSz="121917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400" dirty="0" smtClean="0">
                  <a:solidFill>
                    <a:srgbClr val="00206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Фонда:</a:t>
              </a:r>
            </a:p>
            <a:p>
              <a:pPr lvl="0" defTabSz="121917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400" b="1" dirty="0" smtClean="0">
                  <a:solidFill>
                    <a:srgbClr val="6492C4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fasie.ru</a:t>
              </a:r>
              <a:endParaRPr lang="ru-RU" sz="1400" b="1" dirty="0">
                <a:solidFill>
                  <a:srgbClr val="6492C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0" name="Прямоугольник 9"/>
            <p:cNvSpPr/>
            <p:nvPr/>
          </p:nvSpPr>
          <p:spPr>
            <a:xfrm>
              <a:off x="1695031" y="1052883"/>
              <a:ext cx="2606731" cy="904830"/>
            </a:xfrm>
            <a:prstGeom prst="rect">
              <a:avLst/>
            </a:prstGeom>
          </p:spPr>
          <p:txBody>
            <a:bodyPr wrap="square">
              <a:spAutoFit/>
            </a:bodyPr>
            <a:lstStyle>
              <a:defPPr>
                <a:defRPr lang="ru-RU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+mn-ea"/>
                  <a:cs typeface="+mn-cs"/>
                </a:defRPr>
              </a:lvl9pPr>
            </a:lstStyle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Telegram</a:t>
              </a:r>
            </a:p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4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канал</a:t>
              </a:r>
            </a:p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i="0" strike="noStrike" kern="1200" cap="none" spc="0" normalizeH="0" baseline="0" noProof="0" dirty="0" smtClean="0">
                  <a:ln>
                    <a:noFill/>
                  </a:ln>
                  <a:solidFill>
                    <a:srgbClr val="6492C4"/>
                  </a:solidFill>
                  <a:effectLst/>
                  <a:uLnTx/>
                  <a:uFillTx/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t.me</a:t>
              </a:r>
              <a:r>
                <a:rPr lang="en-US" sz="1400" dirty="0">
                  <a:solidFill>
                    <a:srgbClr val="6492C4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/</a:t>
              </a:r>
              <a:r>
                <a:rPr kumimoji="0" lang="en-US" sz="1400" b="1" i="0" strike="noStrike" kern="1200" cap="none" spc="0" normalizeH="0" baseline="0" noProof="0" dirty="0" smtClean="0">
                  <a:ln>
                    <a:noFill/>
                  </a:ln>
                  <a:solidFill>
                    <a:srgbClr val="6492C4"/>
                  </a:solidFill>
                  <a:effectLst/>
                  <a:uLnTx/>
                  <a:uFillTx/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fasietalks</a:t>
              </a:r>
              <a:endParaRPr kumimoji="0" lang="ru-RU" sz="1400" b="1" i="0" strike="noStrike" kern="1200" cap="none" spc="0" normalizeH="0" baseline="0" noProof="0" dirty="0">
                <a:ln>
                  <a:noFill/>
                </a:ln>
                <a:solidFill>
                  <a:srgbClr val="6492C4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7" name="Прямоугольник 16"/>
            <p:cNvSpPr/>
            <p:nvPr/>
          </p:nvSpPr>
          <p:spPr>
            <a:xfrm>
              <a:off x="4476100" y="1052883"/>
              <a:ext cx="3068766" cy="983739"/>
            </a:xfrm>
            <a:prstGeom prst="rect">
              <a:avLst/>
            </a:prstGeom>
          </p:spPr>
          <p:txBody>
            <a:bodyPr wrap="square">
              <a:spAutoFit/>
            </a:bodyPr>
            <a:lstStyle>
              <a:defPPr>
                <a:defRPr lang="ru-RU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+mn-ea"/>
                  <a:cs typeface="+mn-cs"/>
                </a:defRPr>
              </a:lvl9pPr>
            </a:lstStyle>
            <a:p>
              <a:r>
                <a:rPr lang="ru-RU" sz="1400" dirty="0">
                  <a:solidFill>
                    <a:srgbClr val="00206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Группа</a:t>
              </a:r>
            </a:p>
            <a:p>
              <a:r>
                <a:rPr lang="ru-RU" sz="1400" dirty="0" err="1" smtClean="0">
                  <a:solidFill>
                    <a:srgbClr val="00206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Вконтакте</a:t>
              </a:r>
              <a:r>
                <a:rPr lang="ru-RU" sz="1400" dirty="0" smtClean="0">
                  <a:solidFill>
                    <a:srgbClr val="00206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:</a:t>
              </a:r>
              <a:endParaRPr lang="ru-RU" sz="14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  <a:p>
              <a:r>
                <a:rPr lang="ru-RU" sz="1400" dirty="0">
                  <a:solidFill>
                    <a:srgbClr val="6492C4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vk.com/</a:t>
              </a:r>
              <a:r>
                <a:rPr lang="ru-RU" sz="1400" b="1" dirty="0" err="1">
                  <a:solidFill>
                    <a:srgbClr val="6492C4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fondfasie</a:t>
              </a:r>
              <a:endParaRPr lang="ru-RU" sz="1400" b="1" dirty="0">
                <a:solidFill>
                  <a:srgbClr val="6492C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pic>
          <p:nvPicPr>
            <p:cNvPr id="19" name="Picture 2" descr="H:\Downloads\qr-code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99050" y="1934948"/>
              <a:ext cx="1894141" cy="189414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" name="Picture 3" descr="H:\Downloads\qr-code (1)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990139" y="1934949"/>
              <a:ext cx="1894141" cy="189414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2" name="Picture 5" descr="H:\Downloads\qr-code (3)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17845" y="1934949"/>
              <a:ext cx="1894143" cy="189414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27" name="Picture 9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5460" y="195486"/>
            <a:ext cx="909028" cy="4464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43932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5460" y="195486"/>
            <a:ext cx="909028" cy="4464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460432" y="4659982"/>
            <a:ext cx="576064" cy="432048"/>
          </a:xfrm>
        </p:spPr>
        <p:txBody>
          <a:bodyPr/>
          <a:lstStyle/>
          <a:p>
            <a:fld id="{A92A03AA-6E46-4389-A822-5C399B9CE619}" type="slidenum">
              <a:rPr lang="ru-RU" sz="140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</a:t>
            </a:fld>
            <a:endParaRPr lang="ru-RU" sz="1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47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331" y="195486"/>
            <a:ext cx="1125537" cy="1349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0" name="TextBox 49"/>
          <p:cNvSpPr txBox="1"/>
          <p:nvPr/>
        </p:nvSpPr>
        <p:spPr>
          <a:xfrm>
            <a:off x="1587076" y="339502"/>
            <a:ext cx="107593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программа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1403648" y="611977"/>
            <a:ext cx="14795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«СТАРТ»</a:t>
            </a:r>
            <a:endParaRPr lang="ru-RU" sz="2400" b="1" dirty="0">
              <a:solidFill>
                <a:srgbClr val="FF000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3454429" y="637771"/>
            <a:ext cx="57690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Заявитель Юридическое лицо (в протоколе ООО)</a:t>
            </a:r>
            <a:endParaRPr lang="ru-RU" sz="16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hlinkClick r:id="rId5"/>
            </a:endParaRPr>
          </a:p>
        </p:txBody>
      </p:sp>
      <p:pic>
        <p:nvPicPr>
          <p:cNvPr id="45" name="Picture 2" descr="H:\ПРОЕКТЫ\2023 06 13 Общая презентация\Стрелка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511728"/>
            <a:ext cx="466605" cy="5906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Блок-схема: узел 23"/>
          <p:cNvSpPr/>
          <p:nvPr/>
        </p:nvSpPr>
        <p:spPr>
          <a:xfrm>
            <a:off x="731538" y="1995686"/>
            <a:ext cx="216024" cy="211662"/>
          </a:xfrm>
          <a:prstGeom prst="flowChartConnector">
            <a:avLst/>
          </a:prstGeom>
          <a:gradFill flip="none" rotWithShape="1">
            <a:gsLst>
              <a:gs pos="0">
                <a:srgbClr val="B61B81">
                  <a:shade val="30000"/>
                  <a:satMod val="115000"/>
                </a:srgbClr>
              </a:gs>
              <a:gs pos="50000">
                <a:srgbClr val="B61B81">
                  <a:shade val="67500"/>
                  <a:satMod val="115000"/>
                </a:srgbClr>
              </a:gs>
              <a:gs pos="100000">
                <a:srgbClr val="B61B81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Блок-схема: узел 33"/>
          <p:cNvSpPr/>
          <p:nvPr/>
        </p:nvSpPr>
        <p:spPr>
          <a:xfrm>
            <a:off x="731538" y="2417168"/>
            <a:ext cx="216024" cy="211662"/>
          </a:xfrm>
          <a:prstGeom prst="flowChartConnector">
            <a:avLst/>
          </a:prstGeom>
          <a:gradFill flip="none" rotWithShape="1">
            <a:gsLst>
              <a:gs pos="0">
                <a:srgbClr val="B61B81">
                  <a:shade val="30000"/>
                  <a:satMod val="115000"/>
                </a:srgbClr>
              </a:gs>
              <a:gs pos="50000">
                <a:srgbClr val="B61B81">
                  <a:shade val="67500"/>
                  <a:satMod val="115000"/>
                </a:srgbClr>
              </a:gs>
              <a:gs pos="100000">
                <a:srgbClr val="B61B81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Блок-схема: узел 36"/>
          <p:cNvSpPr/>
          <p:nvPr/>
        </p:nvSpPr>
        <p:spPr>
          <a:xfrm>
            <a:off x="731538" y="2859782"/>
            <a:ext cx="216024" cy="211662"/>
          </a:xfrm>
          <a:prstGeom prst="flowChartConnector">
            <a:avLst/>
          </a:prstGeom>
          <a:gradFill flip="none" rotWithShape="1">
            <a:gsLst>
              <a:gs pos="0">
                <a:srgbClr val="B61B81">
                  <a:shade val="30000"/>
                  <a:satMod val="115000"/>
                </a:srgbClr>
              </a:gs>
              <a:gs pos="50000">
                <a:srgbClr val="B61B81">
                  <a:shade val="67500"/>
                  <a:satMod val="115000"/>
                </a:srgbClr>
              </a:gs>
              <a:gs pos="100000">
                <a:srgbClr val="B61B81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971600" y="1936333"/>
            <a:ext cx="741682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Проверьте, что ООО находится в реестре МСП на текущий момент.</a:t>
            </a:r>
          </a:p>
          <a:p>
            <a:endParaRPr lang="ru-RU" sz="1400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ru-RU" sz="14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Можно </a:t>
            </a:r>
            <a:r>
              <a:rPr lang="ru-RU" sz="14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сразу оформлять </a:t>
            </a:r>
            <a:r>
              <a:rPr lang="ru-RU" sz="14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договор (см. презентацию далее).</a:t>
            </a:r>
          </a:p>
          <a:p>
            <a:endParaRPr lang="ru-RU" sz="1400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ru-RU" sz="14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Договор должен </a:t>
            </a:r>
            <a:r>
              <a:rPr lang="ru-RU" sz="14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быть согласован в срок </a:t>
            </a:r>
            <a:r>
              <a:rPr lang="ru-RU" sz="14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не более 30-и </a:t>
            </a:r>
            <a:r>
              <a:rPr lang="ru-RU" sz="1400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(20-и см. положение) </a:t>
            </a:r>
            <a:r>
              <a:rPr lang="ru-RU" sz="14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календарных </a:t>
            </a:r>
            <a:r>
              <a:rPr lang="ru-RU" sz="14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дней с даты утверждения результатов </a:t>
            </a:r>
            <a:r>
              <a:rPr lang="ru-RU" sz="14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конкурса.</a:t>
            </a:r>
            <a:endParaRPr lang="ru-RU" sz="14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1216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5460" y="195486"/>
            <a:ext cx="909028" cy="4464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460432" y="4659982"/>
            <a:ext cx="576064" cy="432048"/>
          </a:xfrm>
        </p:spPr>
        <p:txBody>
          <a:bodyPr/>
          <a:lstStyle/>
          <a:p>
            <a:fld id="{A92A03AA-6E46-4389-A822-5C399B9CE619}" type="slidenum">
              <a:rPr lang="ru-RU" sz="140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</a:t>
            </a:fld>
            <a:endParaRPr lang="ru-RU" sz="1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47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331" y="195486"/>
            <a:ext cx="1125537" cy="1349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0" name="TextBox 49"/>
          <p:cNvSpPr txBox="1"/>
          <p:nvPr/>
        </p:nvSpPr>
        <p:spPr>
          <a:xfrm>
            <a:off x="1587076" y="339502"/>
            <a:ext cx="107593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программа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1403648" y="611977"/>
            <a:ext cx="14795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«СТАРТ»</a:t>
            </a:r>
            <a:endParaRPr lang="ru-RU" sz="2400" b="1" dirty="0">
              <a:solidFill>
                <a:srgbClr val="FF000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45" name="Picture 2" descr="H:\ПРОЕКТЫ\2023 06 13 Общая презентация\Стрелка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385686"/>
            <a:ext cx="466605" cy="5906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4" name="Блок-схема: узел 33"/>
          <p:cNvSpPr/>
          <p:nvPr/>
        </p:nvSpPr>
        <p:spPr>
          <a:xfrm>
            <a:off x="403274" y="1684254"/>
            <a:ext cx="216024" cy="211662"/>
          </a:xfrm>
          <a:prstGeom prst="flowChartConnector">
            <a:avLst/>
          </a:prstGeom>
          <a:gradFill flip="none" rotWithShape="1">
            <a:gsLst>
              <a:gs pos="0">
                <a:srgbClr val="B61B81">
                  <a:shade val="30000"/>
                  <a:satMod val="115000"/>
                </a:srgbClr>
              </a:gs>
              <a:gs pos="50000">
                <a:srgbClr val="B61B81">
                  <a:shade val="67500"/>
                  <a:satMod val="115000"/>
                </a:srgbClr>
              </a:gs>
              <a:gs pos="100000">
                <a:srgbClr val="B61B81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Прямоугольник 35"/>
          <p:cNvSpPr/>
          <p:nvPr/>
        </p:nvSpPr>
        <p:spPr>
          <a:xfrm>
            <a:off x="804099" y="1591905"/>
            <a:ext cx="8016373" cy="32624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</a:t>
            </a:r>
            <a:r>
              <a:rPr lang="ru-RU" sz="14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оговор оформляется в электронной системе </a:t>
            </a:r>
            <a:r>
              <a:rPr lang="ru-RU" sz="14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400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online.fasie.ru </a:t>
            </a:r>
          </a:p>
          <a:p>
            <a:pPr algn="just"/>
            <a:endParaRPr lang="ru-RU" sz="1400" b="1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r>
              <a:rPr lang="ru-RU" sz="14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Информация </a:t>
            </a:r>
            <a:r>
              <a:rPr lang="ru-RU" sz="14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из заявки автоматически переносится в разделы договора</a:t>
            </a:r>
            <a:r>
              <a:rPr lang="ru-RU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</a:p>
          <a:p>
            <a:pPr algn="just"/>
            <a:endParaRPr lang="ru-RU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r>
              <a:rPr lang="ru-RU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Поля договора в системе </a:t>
            </a:r>
            <a:r>
              <a:rPr lang="ru-RU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можно и </a:t>
            </a:r>
            <a:r>
              <a:rPr lang="ru-RU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нужно корректировать</a:t>
            </a:r>
            <a:r>
              <a:rPr lang="ru-RU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pPr algn="just"/>
            <a:r>
              <a:rPr lang="ru-RU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endParaRPr lang="ru-RU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r>
              <a:rPr lang="ru-RU" sz="14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Корректировки должны </a:t>
            </a:r>
            <a:r>
              <a:rPr lang="ru-RU" sz="1400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соответствовать </a:t>
            </a:r>
            <a:r>
              <a:rPr lang="ru-RU" sz="1400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требованиям Фонда </a:t>
            </a:r>
            <a:r>
              <a:rPr lang="ru-RU" sz="14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 оформлению договора (см. презентацию </a:t>
            </a:r>
            <a:r>
              <a:rPr lang="ru-RU" sz="14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далее) </a:t>
            </a:r>
            <a:endParaRPr lang="ru-RU" sz="1400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endParaRPr lang="ru-RU" sz="14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r>
              <a:rPr lang="ru-RU" sz="14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Согласование </a:t>
            </a:r>
            <a:r>
              <a:rPr lang="ru-RU" sz="14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договора - это проверка договора на соответствие требованиям Фонда.</a:t>
            </a:r>
          </a:p>
          <a:p>
            <a:pPr algn="just"/>
            <a:r>
              <a:rPr lang="ru-RU" sz="14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pPr algn="just"/>
            <a:r>
              <a:rPr lang="ru-RU" sz="14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Договор не соответствующий требованиям Фонда подписан не будет</a:t>
            </a:r>
            <a:endParaRPr lang="ru-RU" sz="1400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ru-RU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7" name="Блок-схема: узел 36"/>
          <p:cNvSpPr/>
          <p:nvPr/>
        </p:nvSpPr>
        <p:spPr>
          <a:xfrm>
            <a:off x="403274" y="2143001"/>
            <a:ext cx="216024" cy="211662"/>
          </a:xfrm>
          <a:prstGeom prst="flowChartConnector">
            <a:avLst/>
          </a:prstGeom>
          <a:gradFill flip="none" rotWithShape="1">
            <a:gsLst>
              <a:gs pos="0">
                <a:srgbClr val="B61B81">
                  <a:shade val="30000"/>
                  <a:satMod val="115000"/>
                </a:srgbClr>
              </a:gs>
              <a:gs pos="50000">
                <a:srgbClr val="B61B81">
                  <a:shade val="67500"/>
                  <a:satMod val="115000"/>
                </a:srgbClr>
              </a:gs>
              <a:gs pos="100000">
                <a:srgbClr val="B61B81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TextBox 17"/>
          <p:cNvSpPr txBox="1"/>
          <p:nvPr/>
        </p:nvSpPr>
        <p:spPr>
          <a:xfrm>
            <a:off x="3563888" y="531619"/>
            <a:ext cx="363785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Оформление Договора</a:t>
            </a:r>
            <a:endParaRPr lang="ru-RU" sz="16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hlinkClick r:id="rId6"/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274" y="2719065"/>
            <a:ext cx="219075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274" y="3223121"/>
            <a:ext cx="219075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223" y="3867894"/>
            <a:ext cx="219075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222" y="4303241"/>
            <a:ext cx="219075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67313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5460" y="195486"/>
            <a:ext cx="909028" cy="4464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460432" y="4659982"/>
            <a:ext cx="576064" cy="432048"/>
          </a:xfrm>
        </p:spPr>
        <p:txBody>
          <a:bodyPr/>
          <a:lstStyle/>
          <a:p>
            <a:r>
              <a:rPr lang="ru-RU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331" y="195486"/>
            <a:ext cx="1125537" cy="1349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587076" y="339502"/>
            <a:ext cx="107593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программа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403648" y="611977"/>
            <a:ext cx="14795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«СТАРТ»</a:t>
            </a:r>
            <a:endParaRPr lang="ru-RU" sz="2400" b="1" dirty="0">
              <a:solidFill>
                <a:srgbClr val="FF000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7" name="Picture 2" descr="H:\ПРОЕКТЫ\2023 06 13 Общая презентация\Стрелка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2457" y="441785"/>
            <a:ext cx="466605" cy="5906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Прямоугольник 7"/>
          <p:cNvSpPr/>
          <p:nvPr/>
        </p:nvSpPr>
        <p:spPr>
          <a:xfrm>
            <a:off x="3359062" y="418700"/>
            <a:ext cx="469639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Внимательно заполнить и  </a:t>
            </a:r>
            <a:endParaRPr lang="ru-RU" sz="1600" b="1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ru-RU" sz="1600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проверить </a:t>
            </a:r>
            <a:r>
              <a:rPr lang="ru-RU" sz="16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все поля договора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804098" y="1707654"/>
            <a:ext cx="7872357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Раздел «Информация об исполнителе</a:t>
            </a:r>
            <a:r>
              <a:rPr lang="ru-RU" sz="1400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»</a:t>
            </a:r>
          </a:p>
          <a:p>
            <a:endParaRPr lang="ru-RU" sz="14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ru-RU" sz="14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Название </a:t>
            </a:r>
            <a:r>
              <a:rPr lang="ru-RU" sz="14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предприятия (краткое и полное), </a:t>
            </a:r>
            <a:r>
              <a:rPr lang="ru-RU" sz="14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как в Выписке из ЕГРЮЛ (заглавными буквами</a:t>
            </a:r>
            <a:r>
              <a:rPr lang="ru-RU" sz="14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</a:p>
          <a:p>
            <a:endParaRPr lang="ru-RU" sz="14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ru-RU" sz="14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Юридический адрес, как в Выписке из ЕГРЮЛ (полностью, включая кв., </a:t>
            </a:r>
            <a:r>
              <a:rPr lang="ru-RU" sz="1400" dirty="0" err="1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эт</a:t>
            </a:r>
            <a:r>
              <a:rPr lang="ru-RU" sz="14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., пом. и прочее</a:t>
            </a:r>
            <a:r>
              <a:rPr lang="ru-RU" sz="14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</a:p>
          <a:p>
            <a:endParaRPr lang="ru-RU" sz="14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ru-RU" sz="14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Должность руководителя, как в Выписке из </a:t>
            </a:r>
            <a:r>
              <a:rPr lang="ru-RU" sz="14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ЕГРЮЛ</a:t>
            </a:r>
          </a:p>
          <a:p>
            <a:endParaRPr lang="ru-RU" sz="14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ru-RU" sz="14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Реквизиты банка, как в справке из </a:t>
            </a:r>
            <a:r>
              <a:rPr lang="ru-RU" sz="14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банка</a:t>
            </a:r>
          </a:p>
          <a:p>
            <a:endParaRPr lang="ru-RU" sz="14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ru-RU" sz="14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ОКВЭД 72.19 «Научные исследования и разработки в области естественных и технических наук», как в Выписке из ЕГРЮЛ ( + для конкурсов ИИ, ЦТ см. положение</a:t>
            </a:r>
            <a:r>
              <a:rPr lang="ru-RU" sz="14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</a:p>
          <a:p>
            <a:endParaRPr lang="ru-RU" sz="14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ru-RU" sz="14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Учредители, как в Выписке из ЕГРЮЛ</a:t>
            </a: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83" y="2173624"/>
            <a:ext cx="219075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83" y="2622629"/>
            <a:ext cx="219075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83" y="3048348"/>
            <a:ext cx="219075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80" y="3468896"/>
            <a:ext cx="219075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82" y="3939901"/>
            <a:ext cx="219075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7" name="Picture 9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81" y="4515966"/>
            <a:ext cx="219075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08744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5460" y="195486"/>
            <a:ext cx="909028" cy="4464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460432" y="4659982"/>
            <a:ext cx="576064" cy="432048"/>
          </a:xfrm>
        </p:spPr>
        <p:txBody>
          <a:bodyPr/>
          <a:lstStyle/>
          <a:p>
            <a:fld id="{A92A03AA-6E46-4389-A822-5C399B9CE619}" type="slidenum">
              <a:rPr lang="ru-RU" sz="140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</a:t>
            </a:fld>
            <a:endParaRPr lang="ru-RU" sz="1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331" y="195486"/>
            <a:ext cx="1125537" cy="1349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587076" y="339502"/>
            <a:ext cx="107593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программа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403648" y="611977"/>
            <a:ext cx="14795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«СТАРТ»</a:t>
            </a:r>
            <a:endParaRPr lang="ru-RU" sz="2400" b="1" dirty="0">
              <a:solidFill>
                <a:srgbClr val="FF000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7" name="Picture 2" descr="H:\ПРОЕКТЫ\2023 06 13 Общая презентация\Стрелка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7522" y="483003"/>
            <a:ext cx="466605" cy="5906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Прямоугольник 7"/>
          <p:cNvSpPr/>
          <p:nvPr/>
        </p:nvSpPr>
        <p:spPr>
          <a:xfrm>
            <a:off x="755576" y="1742202"/>
            <a:ext cx="8208912" cy="32778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Выписка из ЕГРЮЛ </a:t>
            </a:r>
            <a:r>
              <a:rPr lang="ru-RU" sz="14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–электронный документ</a:t>
            </a:r>
            <a:r>
              <a:rPr lang="ru-RU" sz="14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выданный ФНС РФ не ранее чем за 6 месяцев до даты подачи договора. (</a:t>
            </a:r>
            <a:r>
              <a:rPr lang="ru-RU" sz="14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5"/>
              </a:rPr>
              <a:t>https://egrul.nalog.ru/index.html</a:t>
            </a:r>
            <a:r>
              <a:rPr lang="ru-RU" sz="14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</a:p>
          <a:p>
            <a:endParaRPr lang="ru-RU" sz="14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ru-RU" sz="14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Выписка из реестра МСП -  (</a:t>
            </a:r>
            <a:r>
              <a:rPr lang="ru-RU" sz="14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6"/>
              </a:rPr>
              <a:t>https://ofd.nalog.ru</a:t>
            </a:r>
            <a:r>
              <a:rPr lang="ru-RU" sz="14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6"/>
              </a:rPr>
              <a:t>/</a:t>
            </a:r>
            <a:r>
              <a:rPr lang="ru-RU" sz="14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</a:p>
          <a:p>
            <a:r>
              <a:rPr lang="ru-RU" sz="14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endParaRPr lang="ru-RU" sz="14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ru-RU" sz="14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Учредительные документы- Скан-копия всех страниц Устава (если Устав типовой, нужно приложить типовую форму</a:t>
            </a:r>
            <a:r>
              <a:rPr lang="ru-RU" sz="14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</a:p>
          <a:p>
            <a:endParaRPr lang="ru-RU" sz="14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ru-RU" sz="14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Банковская справка о наличии банковского счета- документ, подтверждающий наличие банковского счета </a:t>
            </a:r>
            <a:r>
              <a:rPr lang="ru-RU" sz="1400" dirty="0" err="1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грантополучателя</a:t>
            </a:r>
            <a:r>
              <a:rPr lang="ru-RU" sz="14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(обязательно заверенный печатью банка и подписью сотрудника</a:t>
            </a:r>
            <a:r>
              <a:rPr lang="ru-RU" sz="14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</a:p>
          <a:p>
            <a:endParaRPr lang="ru-RU" sz="14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ru-RU" sz="14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Документы, подтверждающие полномочия представителя – приказ или решение о назначении руководителя.</a:t>
            </a:r>
          </a:p>
          <a:p>
            <a:pPr marL="265113" lvl="1"/>
            <a:endParaRPr lang="ru-RU" sz="11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419872" y="500841"/>
            <a:ext cx="509010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Прикрепить цветные копии </a:t>
            </a:r>
            <a:r>
              <a:rPr lang="ru-RU" sz="1600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документов –</a:t>
            </a:r>
          </a:p>
          <a:p>
            <a:r>
              <a:rPr lang="ru-RU" sz="1600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ОДИН </a:t>
            </a:r>
            <a:r>
              <a:rPr lang="ru-RU" sz="16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документ ОДИН файл</a:t>
            </a:r>
            <a:r>
              <a:rPr lang="ru-RU" sz="1600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</a:t>
            </a:r>
          </a:p>
          <a:p>
            <a:r>
              <a:rPr lang="ru-RU" sz="1600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страницы </a:t>
            </a:r>
            <a:r>
              <a:rPr lang="ru-RU" sz="16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перевернуты в одну сторону!</a:t>
            </a:r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814211"/>
            <a:ext cx="219075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433241"/>
            <a:ext cx="219075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3" y="2872897"/>
            <a:ext cx="219075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2" y="3507473"/>
            <a:ext cx="219075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0" name="Picture 8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1" y="4334491"/>
            <a:ext cx="219075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81270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5460" y="195486"/>
            <a:ext cx="909028" cy="4464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460432" y="4659982"/>
            <a:ext cx="576064" cy="432048"/>
          </a:xfrm>
        </p:spPr>
        <p:txBody>
          <a:bodyPr/>
          <a:lstStyle/>
          <a:p>
            <a:r>
              <a:rPr lang="ru-RU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</a:t>
            </a:r>
            <a:endParaRPr lang="ru-RU" sz="1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331" y="195486"/>
            <a:ext cx="1125537" cy="1349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587076" y="339502"/>
            <a:ext cx="107593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программа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403648" y="611977"/>
            <a:ext cx="14795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«СТАРТ»</a:t>
            </a:r>
            <a:endParaRPr lang="ru-RU" sz="2400" b="1" dirty="0">
              <a:solidFill>
                <a:srgbClr val="FF000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7" name="Picture 2" descr="H:\ПРОЕКТЫ\2023 06 13 Общая презентация\Стрелка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385686"/>
            <a:ext cx="466605" cy="5906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Прямоугольник 7"/>
          <p:cNvSpPr/>
          <p:nvPr/>
        </p:nvSpPr>
        <p:spPr>
          <a:xfrm>
            <a:off x="3517505" y="500841"/>
            <a:ext cx="262443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Раздел «Сотрудники» </a:t>
            </a:r>
            <a:endParaRPr lang="ru-RU" sz="16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hlinkClick r:id="rId5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755576" y="1131590"/>
            <a:ext cx="7992888" cy="39395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050" dirty="0" smtClean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050" dirty="0" smtClean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команда  </a:t>
            </a:r>
            <a:r>
              <a:rPr lang="ru-RU" sz="1050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оплачивается из средств гранта по статье сметы «Заработная плата</a:t>
            </a:r>
            <a:r>
              <a:rPr lang="ru-RU" sz="1050" dirty="0" smtClean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»*</a:t>
            </a:r>
            <a:endParaRPr lang="ru-RU" sz="1050" dirty="0">
              <a:solidFill>
                <a:srgbClr val="C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ru-RU" sz="14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ru-RU" sz="14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Должности (научные) сотрудников (штатные и внештатные (ГПХ)) выполняющих НИОКР. </a:t>
            </a:r>
          </a:p>
          <a:p>
            <a:r>
              <a:rPr lang="ru-RU" sz="14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Научная команда в заявке, которую оценивали эксперты, должна быть в договоре. </a:t>
            </a:r>
          </a:p>
          <a:p>
            <a:r>
              <a:rPr lang="ru-RU" sz="14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При необходимости список научных сотрудников можно расширить. </a:t>
            </a:r>
          </a:p>
          <a:p>
            <a:endParaRPr lang="ru-RU" sz="14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ru-RU" sz="14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Из средств гранта оплачиваются: руководитель ООО, бухгалтер, научный руководитель, научные сотрудники, программисты, инженеры и пр. научные должности. </a:t>
            </a:r>
          </a:p>
          <a:p>
            <a:endParaRPr lang="ru-RU" sz="14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ru-RU" sz="14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Не оплачиваются: Менеджеры, начальники отделов</a:t>
            </a:r>
            <a:r>
              <a:rPr lang="ru-RU" sz="14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заместители, </a:t>
            </a:r>
            <a:r>
              <a:rPr lang="ru-RU" sz="14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коммерческие директора, финансовые директора,  дизайнеры, продавцы, юристы, экономисты, помощники и пр. </a:t>
            </a:r>
          </a:p>
          <a:p>
            <a:endParaRPr lang="ru-RU" sz="14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ru-RU" sz="14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Должности </a:t>
            </a:r>
            <a:r>
              <a:rPr lang="ru-RU" sz="14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должны быть на русском языке</a:t>
            </a:r>
            <a:r>
              <a:rPr lang="ru-RU" sz="14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endParaRPr lang="ru-RU" sz="1400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ru-RU" sz="14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Приложить согласия на обработку персональных данных на всех сотрудников. </a:t>
            </a:r>
          </a:p>
          <a:p>
            <a:endParaRPr lang="ru-RU" sz="14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ru-RU" sz="10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*</a:t>
            </a:r>
            <a:r>
              <a:rPr lang="ru-RU" sz="1000" dirty="0" err="1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Самозанятые</a:t>
            </a:r>
            <a:r>
              <a:rPr lang="ru-RU" sz="10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не входят в раздел «сотрудники» и не являются членами команды.</a:t>
            </a:r>
          </a:p>
          <a:p>
            <a:r>
              <a:rPr lang="ru-RU" sz="10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</a:t>
            </a:r>
            <a:r>
              <a:rPr lang="ru-RU" sz="1000" dirty="0" err="1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Самозанятые</a:t>
            </a:r>
            <a:r>
              <a:rPr lang="ru-RU" sz="10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могут оплачиваться, как привлеченные специалисты по статье сметы «Оплата работ, выполняемых сторонними юридическими лицами, ИП и плательщиками НПД». </a:t>
            </a:r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067" y="1552925"/>
            <a:ext cx="219075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067" y="2451013"/>
            <a:ext cx="219075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93" y="3086985"/>
            <a:ext cx="219075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3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066" y="3723878"/>
            <a:ext cx="219075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4" name="Picture 8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065" y="4155926"/>
            <a:ext cx="219075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" name="Picture 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979712" y="1131590"/>
            <a:ext cx="216024" cy="280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24484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5460" y="195486"/>
            <a:ext cx="909028" cy="4464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460432" y="4659982"/>
            <a:ext cx="576064" cy="432048"/>
          </a:xfrm>
        </p:spPr>
        <p:txBody>
          <a:bodyPr/>
          <a:lstStyle/>
          <a:p>
            <a:fld id="{A92A03AA-6E46-4389-A822-5C399B9CE619}" type="slidenum">
              <a:rPr lang="ru-RU" sz="1400" smtClean="0">
                <a:solidFill>
                  <a:prstClr val="black">
                    <a:tint val="75000"/>
                  </a:prst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pPr/>
              <a:t>8</a:t>
            </a:fld>
            <a:endParaRPr lang="ru-RU" sz="1400" dirty="0">
              <a:solidFill>
                <a:prstClr val="black">
                  <a:tint val="75000"/>
                </a:prst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47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331" y="195486"/>
            <a:ext cx="1125537" cy="1349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0" name="TextBox 49"/>
          <p:cNvSpPr txBox="1"/>
          <p:nvPr/>
        </p:nvSpPr>
        <p:spPr>
          <a:xfrm>
            <a:off x="1587076" y="339502"/>
            <a:ext cx="107593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программа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1403648" y="611977"/>
            <a:ext cx="14795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«СТАРТ»</a:t>
            </a:r>
            <a:endParaRPr lang="ru-RU" sz="2400" b="1" dirty="0">
              <a:solidFill>
                <a:srgbClr val="FF000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45" name="Picture 2" descr="H:\ПРОЕКТЫ\2023 06 13 Общая презентация\Стрелка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385686"/>
            <a:ext cx="466605" cy="5906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TextBox 17"/>
          <p:cNvSpPr txBox="1"/>
          <p:nvPr/>
        </p:nvSpPr>
        <p:spPr>
          <a:xfrm>
            <a:off x="3454689" y="555526"/>
            <a:ext cx="450168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Раздел «Основные сведения»</a:t>
            </a:r>
          </a:p>
        </p:txBody>
      </p:sp>
      <p:sp>
        <p:nvSpPr>
          <p:cNvPr id="13" name="Объект 2"/>
          <p:cNvSpPr txBox="1">
            <a:spLocks/>
          </p:cNvSpPr>
          <p:nvPr/>
        </p:nvSpPr>
        <p:spPr>
          <a:xfrm>
            <a:off x="539552" y="1203598"/>
            <a:ext cx="8280920" cy="3704427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54000" indent="0" algn="ctr">
              <a:spcBef>
                <a:spcPts val="600"/>
              </a:spcBef>
              <a:buNone/>
            </a:pPr>
            <a:r>
              <a:rPr lang="en-US" sz="1100" dirty="0" smtClean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</a:t>
            </a:r>
            <a:r>
              <a:rPr lang="ru-RU" sz="1100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Средства гранта выделяются  </a:t>
            </a:r>
            <a:r>
              <a:rPr lang="ru-RU" sz="1100" b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только на НИОКР.</a:t>
            </a:r>
          </a:p>
          <a:p>
            <a:pPr marL="254000" indent="0" algn="just">
              <a:spcBef>
                <a:spcPts val="600"/>
              </a:spcBef>
              <a:buNone/>
            </a:pPr>
            <a:r>
              <a:rPr lang="ru-RU" sz="11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НИР</a:t>
            </a:r>
            <a:r>
              <a:rPr lang="ru-RU" sz="11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– научно-исследовательская работа. </a:t>
            </a:r>
            <a:r>
              <a:rPr lang="ru-RU" sz="11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Это </a:t>
            </a:r>
            <a:r>
              <a:rPr lang="ru-RU" sz="11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научная работа, связанная с исследованиями, экспериментами, обобщением и анализом данных/информации. </a:t>
            </a:r>
            <a:r>
              <a:rPr lang="ru-RU" sz="1100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ОКР</a:t>
            </a:r>
            <a:r>
              <a:rPr lang="ru-RU" sz="11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1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опытно-конструкторская работа – комплекс мероприятий, направленных на разработку конструкторской и технологической документации, изготовление по ним опытного образца, а также проведение испытаний опытного образца изделия с последующей корректировкой </a:t>
            </a:r>
            <a:r>
              <a:rPr lang="ru-RU" sz="11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документации</a:t>
            </a:r>
            <a:endParaRPr lang="ru-RU" sz="11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54000" indent="0" algn="just">
              <a:spcBef>
                <a:spcPts val="600"/>
              </a:spcBef>
              <a:buNone/>
            </a:pPr>
            <a:r>
              <a:rPr lang="ru-RU" sz="11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ВНИМАНИЕ! Не оплачивается</a:t>
            </a:r>
            <a:r>
              <a:rPr lang="ru-RU" sz="11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готовая продукция/изделия, партии, серии, промышленные, лабораторные, опытно-промышленные образцы и </a:t>
            </a:r>
            <a:r>
              <a:rPr lang="ru-RU" sz="11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пр. Не </a:t>
            </a:r>
            <a:r>
              <a:rPr lang="ru-RU" sz="11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должно быть коммерческого названия ни в одном разделе  договора</a:t>
            </a:r>
            <a:r>
              <a:rPr lang="ru-RU" sz="11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pPr marL="254000" indent="0" algn="just">
              <a:spcBef>
                <a:spcPts val="600"/>
              </a:spcBef>
              <a:buNone/>
            </a:pPr>
            <a:r>
              <a:rPr lang="ru-RU" sz="11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Результатом может быть прототип или опытный образец. </a:t>
            </a:r>
            <a:r>
              <a:rPr lang="ru-RU" sz="1100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Коммерческого названия /конечного продукта не должно быть.</a:t>
            </a:r>
            <a:endParaRPr lang="ru-RU" sz="11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54000" indent="0" algn="just">
              <a:spcBef>
                <a:spcPts val="600"/>
              </a:spcBef>
              <a:buNone/>
            </a:pPr>
            <a:r>
              <a:rPr lang="ru-RU" sz="11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Название НИОКР 1-ого года (этапа) реализации проекта СТАРТ-1 – это тема договора на Старт-1. </a:t>
            </a:r>
          </a:p>
          <a:p>
            <a:pPr marL="254000" indent="0" algn="just">
              <a:spcBef>
                <a:spcPts val="600"/>
              </a:spcBef>
              <a:buNone/>
            </a:pPr>
            <a:r>
              <a:rPr lang="ru-RU" sz="11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(Например, «Разработка и испытания или тестирование опытного образца или прототипа ……»)</a:t>
            </a:r>
          </a:p>
          <a:p>
            <a:pPr marL="254000" indent="0" algn="just">
              <a:spcBef>
                <a:spcPts val="600"/>
              </a:spcBef>
              <a:buNone/>
            </a:pPr>
            <a:r>
              <a:rPr lang="ru-RU" sz="11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Договор длится 12 месяцев с даты подписания.</a:t>
            </a:r>
          </a:p>
          <a:p>
            <a:pPr marL="254000" indent="0" algn="just">
              <a:spcBef>
                <a:spcPts val="600"/>
              </a:spcBef>
              <a:buNone/>
            </a:pPr>
            <a:r>
              <a:rPr lang="ru-RU" sz="11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Далее </a:t>
            </a:r>
            <a:r>
              <a:rPr lang="ru-RU" sz="11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техническое задание и календарный план должны соответствовать теме </a:t>
            </a:r>
            <a:r>
              <a:rPr lang="ru-RU" sz="1100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договора</a:t>
            </a:r>
            <a:r>
              <a:rPr lang="ru-RU" sz="11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endParaRPr lang="ru-RU" sz="11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54000" indent="0" algn="just">
              <a:spcBef>
                <a:spcPts val="600"/>
              </a:spcBef>
              <a:buNone/>
            </a:pPr>
            <a:r>
              <a:rPr lang="ru-RU" sz="11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Название НИОКР 2-ого года (этапа) реализации проекта – это планируемые работы на следующий год  СТАРТ-2 </a:t>
            </a:r>
          </a:p>
          <a:p>
            <a:pPr marL="254000" indent="0" algn="just">
              <a:spcBef>
                <a:spcPts val="600"/>
              </a:spcBef>
              <a:buNone/>
            </a:pPr>
            <a:r>
              <a:rPr lang="ru-RU" sz="11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(Например, «Доработка и </a:t>
            </a:r>
            <a:r>
              <a:rPr lang="ru-RU" sz="11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испытания/тестирование </a:t>
            </a:r>
            <a:r>
              <a:rPr lang="ru-RU" sz="11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опытного образца или прототипа ….»). </a:t>
            </a:r>
          </a:p>
          <a:p>
            <a:pPr marL="254000" indent="0" algn="just">
              <a:spcBef>
                <a:spcPts val="600"/>
              </a:spcBef>
              <a:buNone/>
            </a:pPr>
            <a:r>
              <a:rPr lang="ru-RU" sz="11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Если Старт-2 не предполагается, можно поставить прочерк ( - )</a:t>
            </a:r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019406" y="1203598"/>
            <a:ext cx="216024" cy="280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93" y="2658878"/>
            <a:ext cx="219075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156" y="3147814"/>
            <a:ext cx="219075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6" name="Picture 6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93" y="4159225"/>
            <a:ext cx="219075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7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654" y="1491630"/>
            <a:ext cx="219075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17991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5460" y="195486"/>
            <a:ext cx="909028" cy="4464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460432" y="4659982"/>
            <a:ext cx="576064" cy="432048"/>
          </a:xfrm>
        </p:spPr>
        <p:txBody>
          <a:bodyPr/>
          <a:lstStyle/>
          <a:p>
            <a:r>
              <a:rPr lang="ru-RU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</a:t>
            </a:r>
          </a:p>
        </p:txBody>
      </p:sp>
      <p:pic>
        <p:nvPicPr>
          <p:cNvPr id="47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331" y="195486"/>
            <a:ext cx="1125537" cy="1349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0" name="TextBox 49"/>
          <p:cNvSpPr txBox="1"/>
          <p:nvPr/>
        </p:nvSpPr>
        <p:spPr>
          <a:xfrm>
            <a:off x="1587076" y="339502"/>
            <a:ext cx="107593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программа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1403648" y="611977"/>
            <a:ext cx="14795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«СТАРТ»</a:t>
            </a:r>
            <a:endParaRPr lang="ru-RU" sz="2400" b="1" dirty="0">
              <a:solidFill>
                <a:srgbClr val="FF000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45" name="Picture 2" descr="H:\ПРОЕКТЫ\2023 06 13 Общая презентация\Стрелка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385686"/>
            <a:ext cx="466605" cy="5906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683568" y="1876980"/>
            <a:ext cx="1296144" cy="11870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3599334" y="500841"/>
            <a:ext cx="365196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Раздел «Техническое задание»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55576" y="1275606"/>
            <a:ext cx="8136904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u="sng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Заполняется </a:t>
            </a:r>
            <a:r>
              <a:rPr lang="ru-RU" sz="1400" u="sng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 текущий </a:t>
            </a:r>
            <a:r>
              <a:rPr lang="ru-RU" sz="1400" u="sng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год (договор) работы</a:t>
            </a:r>
          </a:p>
          <a:p>
            <a:pPr algn="just"/>
            <a:endParaRPr lang="ru-RU" sz="14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r>
              <a:rPr lang="ru-RU" sz="14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Договор длится 12 месяцев с даты подписания. </a:t>
            </a:r>
          </a:p>
          <a:p>
            <a:pPr algn="just"/>
            <a:endParaRPr lang="ru-RU" sz="14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r>
              <a:rPr lang="ru-RU" sz="14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Все параметры и характеристики в ТЗ нужно будет </a:t>
            </a:r>
            <a:r>
              <a:rPr lang="ru-RU" sz="14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достигнуть и документально подтвердить </a:t>
            </a:r>
            <a:r>
              <a:rPr lang="ru-RU" sz="14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 окончании Старт-1 (или Старт-2)</a:t>
            </a:r>
          </a:p>
          <a:p>
            <a:pPr algn="just"/>
            <a:endParaRPr lang="ru-RU" sz="14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r>
              <a:rPr lang="ru-RU" sz="14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Цель выполнения </a:t>
            </a:r>
            <a:r>
              <a:rPr lang="ru-RU" sz="1400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НИОКР </a:t>
            </a:r>
            <a:r>
              <a:rPr lang="ru-RU" sz="14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цель </a:t>
            </a:r>
            <a:r>
              <a:rPr lang="ru-RU" sz="14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формируется из названия НИОКР </a:t>
            </a:r>
            <a:r>
              <a:rPr lang="ru-RU" sz="14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(см. тему </a:t>
            </a:r>
            <a:r>
              <a:rPr lang="ru-RU" sz="14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договора Старт-1 (или Старт-2) в повелительном наклонении (например, </a:t>
            </a:r>
            <a:r>
              <a:rPr lang="ru-RU" sz="14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Разработать и испытать…). </a:t>
            </a:r>
          </a:p>
          <a:p>
            <a:pPr algn="just"/>
            <a:r>
              <a:rPr lang="ru-RU" sz="14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Далее </a:t>
            </a:r>
            <a:r>
              <a:rPr lang="ru-RU" sz="14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нужно указать основные научно-технические проблемы, на решение которых направлено выполнение НИОКР этого года. </a:t>
            </a:r>
            <a:r>
              <a:rPr lang="ru-RU" sz="14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400" i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Не </a:t>
            </a:r>
            <a:r>
              <a:rPr lang="ru-RU" sz="1400" i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работы и задачи, а технические проблемы, которые решаете. </a:t>
            </a:r>
          </a:p>
          <a:p>
            <a:pPr algn="just"/>
            <a:endParaRPr lang="ru-RU" sz="14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r>
              <a:rPr lang="ru-RU" sz="14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Назначение научно-технического продукта </a:t>
            </a:r>
            <a:r>
              <a:rPr lang="ru-RU" sz="14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 В разделе должно быть 2 абзаца: области применения разрабатываемой продукции и категории потенциальных потребителей.</a:t>
            </a:r>
          </a:p>
          <a:p>
            <a:pPr algn="just"/>
            <a:r>
              <a:rPr lang="ru-RU" sz="1400" i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Конкретные </a:t>
            </a:r>
            <a:r>
              <a:rPr lang="ru-RU" sz="1400" i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организации указывать не нужно.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1062881"/>
            <a:ext cx="2984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770617"/>
            <a:ext cx="219075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7" y="2266337"/>
            <a:ext cx="219075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50" name="Picture 6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832596"/>
            <a:ext cx="219075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51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4149144"/>
            <a:ext cx="219075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87050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23291</TotalTime>
  <Words>2161</Words>
  <Application>Microsoft Office PowerPoint</Application>
  <PresentationFormat>Экран (16:9)</PresentationFormat>
  <Paragraphs>309</Paragraphs>
  <Slides>21</Slides>
  <Notes>6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FASIE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Овчинников</dc:creator>
  <cp:lastModifiedBy>Прохоренкова Анастасия Сергеевна</cp:lastModifiedBy>
  <cp:revision>198</cp:revision>
  <cp:lastPrinted>2023-06-14T08:53:35Z</cp:lastPrinted>
  <dcterms:created xsi:type="dcterms:W3CDTF">2021-09-10T11:53:32Z</dcterms:created>
  <dcterms:modified xsi:type="dcterms:W3CDTF">2023-10-06T07:30:06Z</dcterms:modified>
</cp:coreProperties>
</file>