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9" r:id="rId4"/>
    <p:sldId id="278" r:id="rId5"/>
    <p:sldId id="275" r:id="rId6"/>
    <p:sldId id="276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0FF"/>
    <a:srgbClr val="ADDAE3"/>
    <a:srgbClr val="FBB3C1"/>
    <a:srgbClr val="ED3833"/>
    <a:srgbClr val="FFAC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0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2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6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0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75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1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3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52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9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09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B6967-96B6-47F9-BEF7-899C0338F779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68C9-4A46-43B8-AEB4-C26300767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Квадрат"/>
          <p:cNvSpPr/>
          <p:nvPr/>
        </p:nvSpPr>
        <p:spPr>
          <a:xfrm>
            <a:off x="0" y="3906152"/>
            <a:ext cx="3020553" cy="2951849"/>
          </a:xfrm>
          <a:prstGeom prst="rect">
            <a:avLst/>
          </a:prstGeom>
          <a:solidFill>
            <a:srgbClr val="B5D8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71" name="Квадрат"/>
          <p:cNvSpPr/>
          <p:nvPr/>
        </p:nvSpPr>
        <p:spPr>
          <a:xfrm>
            <a:off x="3020629" y="5927334"/>
            <a:ext cx="6123371" cy="930667"/>
          </a:xfrm>
          <a:prstGeom prst="rect">
            <a:avLst/>
          </a:prstGeom>
          <a:solidFill>
            <a:srgbClr val="FBB3C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2000">
                <a:solidFill>
                  <a:srgbClr val="FD493D"/>
                </a:solidFill>
              </a:defRPr>
            </a:pPr>
            <a:endParaRPr/>
          </a:p>
        </p:txBody>
      </p:sp>
      <p:sp>
        <p:nvSpPr>
          <p:cNvPr id="172" name="Прямоугольник"/>
          <p:cNvSpPr/>
          <p:nvPr/>
        </p:nvSpPr>
        <p:spPr>
          <a:xfrm>
            <a:off x="3020553" y="3910830"/>
            <a:ext cx="3500458" cy="2016181"/>
          </a:xfrm>
          <a:prstGeom prst="rect">
            <a:avLst/>
          </a:prstGeom>
          <a:solidFill>
            <a:srgbClr val="FD493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CAF17"/>
                </a:solidFill>
              </a:defRPr>
            </a:pPr>
            <a:endParaRPr/>
          </a:p>
        </p:txBody>
      </p:sp>
      <p:sp>
        <p:nvSpPr>
          <p:cNvPr id="173" name="Прямоугольник"/>
          <p:cNvSpPr/>
          <p:nvPr/>
        </p:nvSpPr>
        <p:spPr>
          <a:xfrm>
            <a:off x="6521011" y="3906151"/>
            <a:ext cx="2622989" cy="2021182"/>
          </a:xfrm>
          <a:prstGeom prst="rect">
            <a:avLst/>
          </a:prstGeom>
          <a:solidFill>
            <a:srgbClr val="8F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B5D8E1"/>
                </a:solidFill>
              </a:defRPr>
            </a:pPr>
            <a:endParaRPr/>
          </a:p>
        </p:txBody>
      </p:sp>
      <p:sp>
        <p:nvSpPr>
          <p:cNvPr id="174" name="Квадрат"/>
          <p:cNvSpPr/>
          <p:nvPr/>
        </p:nvSpPr>
        <p:spPr>
          <a:xfrm>
            <a:off x="6521011" y="0"/>
            <a:ext cx="2622989" cy="3906152"/>
          </a:xfrm>
          <a:prstGeom prst="rect">
            <a:avLst/>
          </a:prstGeom>
          <a:solidFill>
            <a:srgbClr val="FCAF1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BB3C1"/>
                </a:solidFill>
              </a:defRPr>
            </a:pPr>
            <a:endParaRPr/>
          </a:p>
        </p:txBody>
      </p:sp>
      <p:sp>
        <p:nvSpPr>
          <p:cNvPr id="4" name="Текст 2">
            <a:extLst>
              <a:ext uri="{FF2B5EF4-FFF2-40B4-BE49-F238E27FC236}">
                <a16:creationId xmlns="" xmlns:a16="http://schemas.microsoft.com/office/drawing/2014/main" id="{6863CA9C-F1C4-22E3-A14A-BBCED3104C92}"/>
              </a:ext>
            </a:extLst>
          </p:cNvPr>
          <p:cNvSpPr txBox="1"/>
          <p:nvPr/>
        </p:nvSpPr>
        <p:spPr>
          <a:xfrm>
            <a:off x="1225590" y="1511552"/>
            <a:ext cx="4711944" cy="2592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Autofit/>
          </a:bodyPr>
          <a:lstStyle/>
          <a:p>
            <a:pPr defTabSz="877822">
              <a:defRPr sz="6900">
                <a:solidFill>
                  <a:srgbClr val="8F00FF"/>
                </a:solidFill>
                <a:latin typeface="Gilroy-ExtraBold"/>
                <a:ea typeface="Gilroy-ExtraBold"/>
                <a:cs typeface="Gilroy-ExtraBold"/>
                <a:sym typeface="Gilroy-ExtraBold"/>
              </a:defRPr>
            </a:pPr>
            <a:endParaRPr lang="ru-RU" sz="5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140A3EF-AD60-FCFE-F5E0-5B7844E4A8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060235"/>
            <a:ext cx="1857486" cy="17246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18" y="332656"/>
            <a:ext cx="2001725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Двойные круглые скобки 10"/>
          <p:cNvSpPr/>
          <p:nvPr/>
        </p:nvSpPr>
        <p:spPr>
          <a:xfrm>
            <a:off x="827584" y="1615120"/>
            <a:ext cx="5507956" cy="2013173"/>
          </a:xfrm>
          <a:prstGeom prst="bracketPair">
            <a:avLst/>
          </a:prstGeom>
          <a:ln w="101600" cap="rnd" cmpd="sng">
            <a:gradFill flip="none" rotWithShape="1">
              <a:gsLst>
                <a:gs pos="0">
                  <a:srgbClr val="8F00FF"/>
                </a:gs>
                <a:gs pos="30000">
                  <a:srgbClr val="8F00FF"/>
                </a:gs>
                <a:gs pos="42000">
                  <a:srgbClr val="ED3833"/>
                </a:gs>
                <a:gs pos="100000">
                  <a:srgbClr val="ED3833"/>
                </a:gs>
              </a:gsLst>
              <a:path path="circle">
                <a:fillToRect l="100000" b="100000"/>
              </a:path>
              <a:tileRect t="-100000" r="-100000"/>
            </a:gradFill>
            <a:prstDash val="solid"/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1225590" y="1759135"/>
            <a:ext cx="4203124" cy="1725141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Студенческий</a:t>
            </a:r>
            <a:r>
              <a:rPr lang="ru-RU" b="1" dirty="0" smtClean="0">
                <a:solidFill>
                  <a:srgbClr val="FF0000"/>
                </a:solidFill>
                <a:latin typeface="Gilroy-ExtraBold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Gilroy-ExtraBold"/>
              </a:rPr>
            </a:br>
            <a:r>
              <a:rPr lang="ru-RU" b="1" dirty="0" smtClean="0">
                <a:solidFill>
                  <a:srgbClr val="ED3833"/>
                </a:solidFill>
                <a:latin typeface="Arial Black" panose="020B0A04020102020204" pitchFamily="34" charset="0"/>
              </a:rPr>
              <a:t>Стартап</a:t>
            </a:r>
            <a:endParaRPr lang="ru-RU" b="1" dirty="0">
              <a:solidFill>
                <a:srgbClr val="ED3833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67944" y="3076211"/>
            <a:ext cx="1706284" cy="525971"/>
          </a:xfrm>
          <a:prstGeom prst="roundRect">
            <a:avLst/>
          </a:prstGeom>
          <a:solidFill>
            <a:srgbClr val="FF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очередь</a:t>
            </a:r>
          </a:p>
        </p:txBody>
      </p:sp>
    </p:spTree>
    <p:extLst>
      <p:ext uri="{BB962C8B-B14F-4D97-AF65-F5344CB8AC3E}">
        <p14:creationId xmlns:p14="http://schemas.microsoft.com/office/powerpoint/2010/main" val="319253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6" y="151372"/>
            <a:ext cx="4499991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rgbClr val="8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FE38B4-CCC3-5C6F-2A06-BEE6F0CA6A94}"/>
              </a:ext>
            </a:extLst>
          </p:cNvPr>
          <p:cNvGrpSpPr/>
          <p:nvPr/>
        </p:nvGrpSpPr>
        <p:grpSpPr>
          <a:xfrm>
            <a:off x="-2918" y="540421"/>
            <a:ext cx="3794538" cy="144016"/>
            <a:chOff x="0" y="692501"/>
            <a:chExt cx="2624903" cy="9707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27EF9EFC-18C6-D78F-A136-2170C155DC9D}"/>
                </a:ext>
              </a:extLst>
            </p:cNvPr>
            <p:cNvSpPr/>
            <p:nvPr/>
          </p:nvSpPr>
          <p:spPr>
            <a:xfrm>
              <a:off x="0" y="692501"/>
              <a:ext cx="1294463" cy="97077"/>
            </a:xfrm>
            <a:prstGeom prst="rect">
              <a:avLst/>
            </a:prstGeom>
            <a:solidFill>
              <a:srgbClr val="FBB3C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F208CE8-E48B-A174-9E94-5BC223131363}"/>
                </a:ext>
              </a:extLst>
            </p:cNvPr>
            <p:cNvSpPr/>
            <p:nvPr/>
          </p:nvSpPr>
          <p:spPr>
            <a:xfrm>
              <a:off x="336583" y="692501"/>
              <a:ext cx="1294463" cy="97077"/>
            </a:xfrm>
            <a:prstGeom prst="rect">
              <a:avLst/>
            </a:prstGeom>
            <a:solidFill>
              <a:srgbClr val="9F00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A2B6F7E-21FD-83AE-F39B-22D30630ABC7}"/>
                </a:ext>
              </a:extLst>
            </p:cNvPr>
            <p:cNvSpPr/>
            <p:nvPr/>
          </p:nvSpPr>
          <p:spPr>
            <a:xfrm>
              <a:off x="673166" y="692501"/>
              <a:ext cx="1294463" cy="97077"/>
            </a:xfrm>
            <a:prstGeom prst="rect">
              <a:avLst/>
            </a:prstGeom>
            <a:solidFill>
              <a:srgbClr val="FD493D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F9F7D1-7BF3-EA03-B5FD-E43A082B9DF0}"/>
                </a:ext>
              </a:extLst>
            </p:cNvPr>
            <p:cNvSpPr/>
            <p:nvPr/>
          </p:nvSpPr>
          <p:spPr>
            <a:xfrm>
              <a:off x="993857" y="692501"/>
              <a:ext cx="1294463" cy="97077"/>
            </a:xfrm>
            <a:prstGeom prst="rect">
              <a:avLst/>
            </a:prstGeom>
            <a:solidFill>
              <a:srgbClr val="FCAF17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BBF0A27-944E-3E60-A404-425DB025F9D2}"/>
                </a:ext>
              </a:extLst>
            </p:cNvPr>
            <p:cNvSpPr/>
            <p:nvPr/>
          </p:nvSpPr>
          <p:spPr>
            <a:xfrm>
              <a:off x="1330440" y="692501"/>
              <a:ext cx="1294463" cy="97077"/>
            </a:xfrm>
            <a:prstGeom prst="rect">
              <a:avLst/>
            </a:prstGeom>
            <a:solidFill>
              <a:srgbClr val="B5D8E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6" y="5768915"/>
            <a:ext cx="1669362" cy="81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FF909D79-6D80-B7F7-0F44-55969A2C1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73216"/>
            <a:ext cx="1633955" cy="12875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056" y="143718"/>
            <a:ext cx="3771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Общие сведения</a:t>
            </a:r>
          </a:p>
        </p:txBody>
      </p:sp>
      <p:sp>
        <p:nvSpPr>
          <p:cNvPr id="34" name="Объект 4"/>
          <p:cNvSpPr>
            <a:spLocks noGrp="1"/>
          </p:cNvSpPr>
          <p:nvPr>
            <p:ph idx="1"/>
          </p:nvPr>
        </p:nvSpPr>
        <p:spPr>
          <a:xfrm>
            <a:off x="464171" y="1062511"/>
            <a:ext cx="8219256" cy="42447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18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Что должно быть на слайде?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18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ru-RU" sz="18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Название проекта</a:t>
            </a:r>
            <a:endParaRPr lang="ru-RU" sz="18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ru-RU" sz="1800" i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При наличии </a:t>
            </a:r>
            <a:r>
              <a:rPr lang="en-US" sz="1800" i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800" i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№ договора программы «УМНИК» и название проекта, если завершен проект в программе «УМНИК» с таким же названием)</a:t>
            </a:r>
            <a:endParaRPr lang="ru-RU" sz="1800" i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ru-RU" sz="18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Письмо поддержки от … (указать при наличии письма, письмо расположить в дополнительном слайде)</a:t>
            </a:r>
            <a:endParaRPr lang="ru-RU" sz="18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ru-RU" sz="18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Номер заявки</a:t>
            </a:r>
            <a:endParaRPr lang="ru-RU" sz="18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ru-RU" sz="18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Фамилия, имя, отчество</a:t>
            </a:r>
            <a:endParaRPr lang="ru-RU" sz="18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16632"/>
            <a:ext cx="4499991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rgbClr val="8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FE38B4-CCC3-5C6F-2A06-BEE6F0CA6A94}"/>
              </a:ext>
            </a:extLst>
          </p:cNvPr>
          <p:cNvGrpSpPr/>
          <p:nvPr/>
        </p:nvGrpSpPr>
        <p:grpSpPr>
          <a:xfrm>
            <a:off x="-2918" y="540421"/>
            <a:ext cx="3794538" cy="144016"/>
            <a:chOff x="0" y="692501"/>
            <a:chExt cx="2624903" cy="9707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27EF9EFC-18C6-D78F-A136-2170C155DC9D}"/>
                </a:ext>
              </a:extLst>
            </p:cNvPr>
            <p:cNvSpPr/>
            <p:nvPr/>
          </p:nvSpPr>
          <p:spPr>
            <a:xfrm>
              <a:off x="0" y="692501"/>
              <a:ext cx="1294463" cy="97077"/>
            </a:xfrm>
            <a:prstGeom prst="rect">
              <a:avLst/>
            </a:prstGeom>
            <a:solidFill>
              <a:srgbClr val="FBB3C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F208CE8-E48B-A174-9E94-5BC223131363}"/>
                </a:ext>
              </a:extLst>
            </p:cNvPr>
            <p:cNvSpPr/>
            <p:nvPr/>
          </p:nvSpPr>
          <p:spPr>
            <a:xfrm>
              <a:off x="336583" y="692501"/>
              <a:ext cx="1294463" cy="97077"/>
            </a:xfrm>
            <a:prstGeom prst="rect">
              <a:avLst/>
            </a:prstGeom>
            <a:solidFill>
              <a:srgbClr val="9F00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A2B6F7E-21FD-83AE-F39B-22D30630ABC7}"/>
                </a:ext>
              </a:extLst>
            </p:cNvPr>
            <p:cNvSpPr/>
            <p:nvPr/>
          </p:nvSpPr>
          <p:spPr>
            <a:xfrm>
              <a:off x="673166" y="692501"/>
              <a:ext cx="1294463" cy="97077"/>
            </a:xfrm>
            <a:prstGeom prst="rect">
              <a:avLst/>
            </a:prstGeom>
            <a:solidFill>
              <a:srgbClr val="FD493D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F9F7D1-7BF3-EA03-B5FD-E43A082B9DF0}"/>
                </a:ext>
              </a:extLst>
            </p:cNvPr>
            <p:cNvSpPr/>
            <p:nvPr/>
          </p:nvSpPr>
          <p:spPr>
            <a:xfrm>
              <a:off x="993857" y="692501"/>
              <a:ext cx="1294463" cy="97077"/>
            </a:xfrm>
            <a:prstGeom prst="rect">
              <a:avLst/>
            </a:prstGeom>
            <a:solidFill>
              <a:srgbClr val="FCAF17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BBF0A27-944E-3E60-A404-425DB025F9D2}"/>
                </a:ext>
              </a:extLst>
            </p:cNvPr>
            <p:cNvSpPr/>
            <p:nvPr/>
          </p:nvSpPr>
          <p:spPr>
            <a:xfrm>
              <a:off x="1330440" y="692501"/>
              <a:ext cx="1294463" cy="97077"/>
            </a:xfrm>
            <a:prstGeom prst="rect">
              <a:avLst/>
            </a:prstGeom>
            <a:solidFill>
              <a:srgbClr val="B5D8E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6" y="5768915"/>
            <a:ext cx="1669362" cy="81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FF909D79-6D80-B7F7-0F44-55969A2C1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73216"/>
            <a:ext cx="1633955" cy="128753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0056" y="143718"/>
            <a:ext cx="3771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Решаемая проблема</a:t>
            </a:r>
            <a:endParaRPr lang="ru-RU" sz="24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464171" y="1062511"/>
            <a:ext cx="8219256" cy="424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-RU" sz="18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Что должно быть на слайде?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endParaRPr lang="ru-RU" sz="18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Какую проблему помогает решить результат проекта (продукт)</a:t>
            </a:r>
          </a:p>
          <a:p>
            <a:pPr marL="514350" indent="-514350"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Предполагаемые потребители продукта</a:t>
            </a:r>
          </a:p>
          <a:p>
            <a:pPr marL="514350" indent="-514350"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Качественная оценка количества потребителей – неопределенный широкий круг/представители отдельных социальных сфер/ представители профессиональных групп</a:t>
            </a:r>
          </a:p>
        </p:txBody>
      </p:sp>
    </p:spTree>
    <p:extLst>
      <p:ext uri="{BB962C8B-B14F-4D97-AF65-F5344CB8AC3E}">
        <p14:creationId xmlns:p14="http://schemas.microsoft.com/office/powerpoint/2010/main" val="30395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1372"/>
            <a:ext cx="4499991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rgbClr val="8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FE38B4-CCC3-5C6F-2A06-BEE6F0CA6A94}"/>
              </a:ext>
            </a:extLst>
          </p:cNvPr>
          <p:cNvGrpSpPr/>
          <p:nvPr/>
        </p:nvGrpSpPr>
        <p:grpSpPr>
          <a:xfrm>
            <a:off x="-2918" y="540421"/>
            <a:ext cx="3794538" cy="144016"/>
            <a:chOff x="0" y="692501"/>
            <a:chExt cx="2624903" cy="9707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27EF9EFC-18C6-D78F-A136-2170C155DC9D}"/>
                </a:ext>
              </a:extLst>
            </p:cNvPr>
            <p:cNvSpPr/>
            <p:nvPr/>
          </p:nvSpPr>
          <p:spPr>
            <a:xfrm>
              <a:off x="0" y="692501"/>
              <a:ext cx="1294463" cy="97077"/>
            </a:xfrm>
            <a:prstGeom prst="rect">
              <a:avLst/>
            </a:prstGeom>
            <a:solidFill>
              <a:srgbClr val="FBB3C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F208CE8-E48B-A174-9E94-5BC223131363}"/>
                </a:ext>
              </a:extLst>
            </p:cNvPr>
            <p:cNvSpPr/>
            <p:nvPr/>
          </p:nvSpPr>
          <p:spPr>
            <a:xfrm>
              <a:off x="336583" y="692501"/>
              <a:ext cx="1294463" cy="97077"/>
            </a:xfrm>
            <a:prstGeom prst="rect">
              <a:avLst/>
            </a:prstGeom>
            <a:solidFill>
              <a:srgbClr val="9F00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A2B6F7E-21FD-83AE-F39B-22D30630ABC7}"/>
                </a:ext>
              </a:extLst>
            </p:cNvPr>
            <p:cNvSpPr/>
            <p:nvPr/>
          </p:nvSpPr>
          <p:spPr>
            <a:xfrm>
              <a:off x="673166" y="692501"/>
              <a:ext cx="1294463" cy="97077"/>
            </a:xfrm>
            <a:prstGeom prst="rect">
              <a:avLst/>
            </a:prstGeom>
            <a:solidFill>
              <a:srgbClr val="FD493D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F9F7D1-7BF3-EA03-B5FD-E43A082B9DF0}"/>
                </a:ext>
              </a:extLst>
            </p:cNvPr>
            <p:cNvSpPr/>
            <p:nvPr/>
          </p:nvSpPr>
          <p:spPr>
            <a:xfrm>
              <a:off x="993857" y="692501"/>
              <a:ext cx="1294463" cy="97077"/>
            </a:xfrm>
            <a:prstGeom prst="rect">
              <a:avLst/>
            </a:prstGeom>
            <a:solidFill>
              <a:srgbClr val="FCAF17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BBF0A27-944E-3E60-A404-425DB025F9D2}"/>
                </a:ext>
              </a:extLst>
            </p:cNvPr>
            <p:cNvSpPr/>
            <p:nvPr/>
          </p:nvSpPr>
          <p:spPr>
            <a:xfrm>
              <a:off x="1330440" y="692501"/>
              <a:ext cx="1294463" cy="97077"/>
            </a:xfrm>
            <a:prstGeom prst="rect">
              <a:avLst/>
            </a:prstGeom>
            <a:solidFill>
              <a:srgbClr val="B5D8E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6" y="5768915"/>
            <a:ext cx="1669362" cy="81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FF909D79-6D80-B7F7-0F44-55969A2C1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73216"/>
            <a:ext cx="1633955" cy="128753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0056" y="143718"/>
            <a:ext cx="4623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Georgia" panose="02040502050405020303" pitchFamily="18" charset="0"/>
              </a:rPr>
              <a:t>Инновационность</a:t>
            </a:r>
            <a:r>
              <a:rPr lang="ru-RU" sz="2400" b="1" dirty="0" smtClean="0">
                <a:latin typeface="Georgia" panose="02040502050405020303" pitchFamily="18" charset="0"/>
              </a:rPr>
              <a:t> </a:t>
            </a:r>
            <a:r>
              <a:rPr lang="ru-RU" sz="2400" b="1" dirty="0">
                <a:latin typeface="Georgia" panose="02040502050405020303" pitchFamily="18" charset="0"/>
              </a:rPr>
              <a:t>проекта</a:t>
            </a:r>
            <a:endParaRPr lang="ru-RU" sz="24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475328" y="1318519"/>
            <a:ext cx="8219256" cy="424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-RU" sz="18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Что должно быть на слайде?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endParaRPr lang="ru-RU" sz="18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800" i="1" dirty="0">
                <a:latin typeface="Georgia" panose="02040502050405020303" pitchFamily="18" charset="0"/>
              </a:rPr>
              <a:t>Краткое описание инновационной идеи (задела), лежащей в основе проекта и дающей потенциальное преимущество продукту на рынке</a:t>
            </a:r>
          </a:p>
        </p:txBody>
      </p:sp>
    </p:spTree>
    <p:extLst>
      <p:ext uri="{BB962C8B-B14F-4D97-AF65-F5344CB8AC3E}">
        <p14:creationId xmlns:p14="http://schemas.microsoft.com/office/powerpoint/2010/main" val="23559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16632"/>
            <a:ext cx="4499991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rgbClr val="8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FE38B4-CCC3-5C6F-2A06-BEE6F0CA6A94}"/>
              </a:ext>
            </a:extLst>
          </p:cNvPr>
          <p:cNvGrpSpPr/>
          <p:nvPr/>
        </p:nvGrpSpPr>
        <p:grpSpPr>
          <a:xfrm>
            <a:off x="-2918" y="540421"/>
            <a:ext cx="3794538" cy="144016"/>
            <a:chOff x="0" y="692501"/>
            <a:chExt cx="2624903" cy="9707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27EF9EFC-18C6-D78F-A136-2170C155DC9D}"/>
                </a:ext>
              </a:extLst>
            </p:cNvPr>
            <p:cNvSpPr/>
            <p:nvPr/>
          </p:nvSpPr>
          <p:spPr>
            <a:xfrm>
              <a:off x="0" y="692501"/>
              <a:ext cx="1294463" cy="97077"/>
            </a:xfrm>
            <a:prstGeom prst="rect">
              <a:avLst/>
            </a:prstGeom>
            <a:solidFill>
              <a:srgbClr val="FBB3C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F208CE8-E48B-A174-9E94-5BC223131363}"/>
                </a:ext>
              </a:extLst>
            </p:cNvPr>
            <p:cNvSpPr/>
            <p:nvPr/>
          </p:nvSpPr>
          <p:spPr>
            <a:xfrm>
              <a:off x="336583" y="692501"/>
              <a:ext cx="1294463" cy="97077"/>
            </a:xfrm>
            <a:prstGeom prst="rect">
              <a:avLst/>
            </a:prstGeom>
            <a:solidFill>
              <a:srgbClr val="9F00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A2B6F7E-21FD-83AE-F39B-22D30630ABC7}"/>
                </a:ext>
              </a:extLst>
            </p:cNvPr>
            <p:cNvSpPr/>
            <p:nvPr/>
          </p:nvSpPr>
          <p:spPr>
            <a:xfrm>
              <a:off x="673166" y="692501"/>
              <a:ext cx="1294463" cy="97077"/>
            </a:xfrm>
            <a:prstGeom prst="rect">
              <a:avLst/>
            </a:prstGeom>
            <a:solidFill>
              <a:srgbClr val="FD493D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F9F7D1-7BF3-EA03-B5FD-E43A082B9DF0}"/>
                </a:ext>
              </a:extLst>
            </p:cNvPr>
            <p:cNvSpPr/>
            <p:nvPr/>
          </p:nvSpPr>
          <p:spPr>
            <a:xfrm>
              <a:off x="993857" y="692501"/>
              <a:ext cx="1294463" cy="97077"/>
            </a:xfrm>
            <a:prstGeom prst="rect">
              <a:avLst/>
            </a:prstGeom>
            <a:solidFill>
              <a:srgbClr val="FCAF17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BBF0A27-944E-3E60-A404-425DB025F9D2}"/>
                </a:ext>
              </a:extLst>
            </p:cNvPr>
            <p:cNvSpPr/>
            <p:nvPr/>
          </p:nvSpPr>
          <p:spPr>
            <a:xfrm>
              <a:off x="1330440" y="692501"/>
              <a:ext cx="1294463" cy="97077"/>
            </a:xfrm>
            <a:prstGeom prst="rect">
              <a:avLst/>
            </a:prstGeom>
            <a:solidFill>
              <a:srgbClr val="B5D8E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6" y="5768915"/>
            <a:ext cx="1669362" cy="81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FF909D79-6D80-B7F7-0F44-55969A2C1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73216"/>
            <a:ext cx="1633955" cy="128753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0056" y="143718"/>
            <a:ext cx="3975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Аналоги и конкуренты</a:t>
            </a:r>
            <a:endParaRPr lang="ru-RU" sz="24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475328" y="1318519"/>
            <a:ext cx="8219256" cy="424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-RU" sz="18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Что должно быть на слайде?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endParaRPr lang="ru-RU" sz="18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Сведения о существующих аналогах будущего продукта.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Конкурентные преимущества.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40347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16632"/>
            <a:ext cx="4499991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8F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rgbClr val="8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A6FE38B4-CCC3-5C6F-2A06-BEE6F0CA6A94}"/>
              </a:ext>
            </a:extLst>
          </p:cNvPr>
          <p:cNvGrpSpPr/>
          <p:nvPr/>
        </p:nvGrpSpPr>
        <p:grpSpPr>
          <a:xfrm>
            <a:off x="10027" y="750714"/>
            <a:ext cx="3794538" cy="144016"/>
            <a:chOff x="0" y="692501"/>
            <a:chExt cx="2624903" cy="9707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27EF9EFC-18C6-D78F-A136-2170C155DC9D}"/>
                </a:ext>
              </a:extLst>
            </p:cNvPr>
            <p:cNvSpPr/>
            <p:nvPr/>
          </p:nvSpPr>
          <p:spPr>
            <a:xfrm>
              <a:off x="0" y="692501"/>
              <a:ext cx="1294463" cy="97077"/>
            </a:xfrm>
            <a:prstGeom prst="rect">
              <a:avLst/>
            </a:prstGeom>
            <a:solidFill>
              <a:srgbClr val="FBB3C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3F208CE8-E48B-A174-9E94-5BC223131363}"/>
                </a:ext>
              </a:extLst>
            </p:cNvPr>
            <p:cNvSpPr/>
            <p:nvPr/>
          </p:nvSpPr>
          <p:spPr>
            <a:xfrm>
              <a:off x="336583" y="692501"/>
              <a:ext cx="1294463" cy="97077"/>
            </a:xfrm>
            <a:prstGeom prst="rect">
              <a:avLst/>
            </a:prstGeom>
            <a:solidFill>
              <a:srgbClr val="9F00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A2B6F7E-21FD-83AE-F39B-22D30630ABC7}"/>
                </a:ext>
              </a:extLst>
            </p:cNvPr>
            <p:cNvSpPr/>
            <p:nvPr/>
          </p:nvSpPr>
          <p:spPr>
            <a:xfrm>
              <a:off x="673166" y="692501"/>
              <a:ext cx="1294463" cy="97077"/>
            </a:xfrm>
            <a:prstGeom prst="rect">
              <a:avLst/>
            </a:prstGeom>
            <a:solidFill>
              <a:srgbClr val="FD493D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F9F7D1-7BF3-EA03-B5FD-E43A082B9DF0}"/>
                </a:ext>
              </a:extLst>
            </p:cNvPr>
            <p:cNvSpPr/>
            <p:nvPr/>
          </p:nvSpPr>
          <p:spPr>
            <a:xfrm>
              <a:off x="993857" y="692501"/>
              <a:ext cx="1294463" cy="97077"/>
            </a:xfrm>
            <a:prstGeom prst="rect">
              <a:avLst/>
            </a:prstGeom>
            <a:solidFill>
              <a:srgbClr val="FCAF17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BBF0A27-944E-3E60-A404-425DB025F9D2}"/>
                </a:ext>
              </a:extLst>
            </p:cNvPr>
            <p:cNvSpPr/>
            <p:nvPr/>
          </p:nvSpPr>
          <p:spPr>
            <a:xfrm>
              <a:off x="1330440" y="692501"/>
              <a:ext cx="1294463" cy="97077"/>
            </a:xfrm>
            <a:prstGeom prst="rect">
              <a:avLst/>
            </a:prstGeom>
            <a:solidFill>
              <a:srgbClr val="B5D8E1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endParaRPr>
            </a:p>
          </p:txBody>
        </p:sp>
      </p:grpSp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76" y="5768915"/>
            <a:ext cx="1669362" cy="81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FF909D79-6D80-B7F7-0F44-55969A2C1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73216"/>
            <a:ext cx="1633955" cy="1287538"/>
          </a:xfrm>
          <a:prstGeom prst="rect">
            <a:avLst/>
          </a:prstGeom>
        </p:spPr>
      </p:pic>
      <p:sp>
        <p:nvSpPr>
          <p:cNvPr id="11" name="Объект 4"/>
          <p:cNvSpPr txBox="1">
            <a:spLocks/>
          </p:cNvSpPr>
          <p:nvPr/>
        </p:nvSpPr>
        <p:spPr>
          <a:xfrm>
            <a:off x="475328" y="1318519"/>
            <a:ext cx="8219256" cy="424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-RU" sz="18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Что должно быть на слайде?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endParaRPr lang="ru-RU" sz="18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Ключевая техническая задача. Наличие членов команды необходимой квалификации. Возможность аутсорсинга.</a:t>
            </a:r>
          </a:p>
          <a:p>
            <a:pPr marL="514350" indent="-514350">
              <a:buAutoNum type="arabicPeriod"/>
            </a:pPr>
            <a:r>
              <a:rPr lang="ru-RU" sz="1800" dirty="0">
                <a:latin typeface="Georgia" panose="02040502050405020303" pitchFamily="18" charset="0"/>
              </a:rPr>
              <a:t>Оценка объема финансовых ресурсов для реализации проекта. Предполагаемые источники (грант, собственные средства, средства инвесторов и т.д.)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79730"/>
            <a:ext cx="4932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eorgia" panose="02040502050405020303" pitchFamily="18" charset="0"/>
              </a:rPr>
              <a:t>Технико-экономическая оценка возможности реализации проекта</a:t>
            </a:r>
            <a:endParaRPr lang="ru-RU" sz="20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>
            <a:off x="3022474" y="-25311"/>
            <a:ext cx="6121526" cy="1800326"/>
          </a:xfrm>
          <a:prstGeom prst="rect">
            <a:avLst/>
          </a:prstGeom>
          <a:solidFill>
            <a:srgbClr val="FD493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7" name="Прямоугольник 9"/>
          <p:cNvSpPr/>
          <p:nvPr/>
        </p:nvSpPr>
        <p:spPr>
          <a:xfrm>
            <a:off x="5275122" y="-25311"/>
            <a:ext cx="3868878" cy="1811885"/>
          </a:xfrm>
          <a:prstGeom prst="rect">
            <a:avLst/>
          </a:prstGeom>
          <a:solidFill>
            <a:srgbClr val="FCAF1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ADDAE3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8" name="Прямоугольник 7"/>
          <p:cNvSpPr/>
          <p:nvPr/>
        </p:nvSpPr>
        <p:spPr>
          <a:xfrm>
            <a:off x="3022474" y="1726072"/>
            <a:ext cx="6121524" cy="5131928"/>
          </a:xfrm>
          <a:prstGeom prst="rect">
            <a:avLst/>
          </a:prstGeom>
          <a:solidFill>
            <a:srgbClr val="B5D8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9F00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" name="Квадрат"/>
          <p:cNvSpPr/>
          <p:nvPr/>
        </p:nvSpPr>
        <p:spPr>
          <a:xfrm>
            <a:off x="5281544" y="1726072"/>
            <a:ext cx="3868878" cy="5170773"/>
          </a:xfrm>
          <a:prstGeom prst="rect">
            <a:avLst/>
          </a:prstGeom>
          <a:solidFill>
            <a:srgbClr val="8F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1" name="Прямоугольник 13"/>
          <p:cNvSpPr/>
          <p:nvPr/>
        </p:nvSpPr>
        <p:spPr>
          <a:xfrm>
            <a:off x="3022474" y="5340367"/>
            <a:ext cx="2258750" cy="1515887"/>
          </a:xfrm>
          <a:prstGeom prst="rect">
            <a:avLst/>
          </a:prstGeom>
          <a:solidFill>
            <a:srgbClr val="FBB3C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5508104" y="1988840"/>
            <a:ext cx="36724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Почта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Телефон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7" t="34896" r="19769" b="32552"/>
          <a:stretch/>
        </p:blipFill>
        <p:spPr bwMode="auto">
          <a:xfrm>
            <a:off x="10692680" y="1556322"/>
            <a:ext cx="1965708" cy="2310257"/>
          </a:xfrm>
          <a:prstGeom prst="rect">
            <a:avLst/>
          </a:prstGeom>
          <a:solidFill>
            <a:srgbClr val="ADDAE3"/>
          </a:solidFill>
          <a:ln>
            <a:noFill/>
          </a:ln>
          <a:extLst/>
        </p:spPr>
      </p:pic>
      <p:sp>
        <p:nvSpPr>
          <p:cNvPr id="14" name="Прямоугольник 13"/>
          <p:cNvSpPr/>
          <p:nvPr/>
        </p:nvSpPr>
        <p:spPr>
          <a:xfrm>
            <a:off x="5868144" y="280564"/>
            <a:ext cx="2536400" cy="1040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Спасибо </a:t>
            </a: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 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внимание!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7140A3EF-AD60-FCFE-F5E0-5B7844E4A8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22" y="4794411"/>
            <a:ext cx="1857486" cy="1724605"/>
          </a:xfrm>
          <a:prstGeom prst="rect">
            <a:avLst/>
          </a:prstGeom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016224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2" descr="data:image/png;base64,iVBORw0KGgoAAAANSUhEUgAAB9AAAAfQCAYAAACaOMR5AAAACXBIWXMAAA7EAAAOxAGVKw4bAAAgAElEQVR4nOzbi23EIBBAwUd0/be8aSGfu5CDmQrWsgFLT6yZmQAAAAAAAADgch+7BwAAAAAAAACA/0BABwAAAAAAAIA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6rF7AOD11lq7RwCAZmb3CH/K+Qvvy37FSW77njmb/QqA/8D/FZzPDXQAAAAAAAAASE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KoeuwcAeLaZ2T0CwJestXaPwAs5jzjJbfvVbc97G/vz2W5bv77ns3m/wLu47fwFzucGOgAAAAAAAAAk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VY/dAwDwO2ut3SPA08zM7hGAH7rtPLJfne2293vb+r3teQHehf2Zk9z2PwlwGjfQAQAAAAAAACA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CqeuweAAAAeH8zs3uEP7XW2j0CPM1t6/c29isAAIDvcQMdAAAAAAAAA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gE/27q3HrvMgwPC77XGaJk6apKGpKEICUSpVoojSIuAOccm/4Q80bgMUUBWhluaCwyUSdxAUUQQqUAGC4kPi1Kl7iLBzaJrE8XHG9hwXN0FJaDx2kpnZe6/1PHeRljPf9lrft5bn1bc2UAnoAAAAAAAAAFAJ6AAAAAAAAABQCegAAAAAAAAAUAnoAAAAAAAAAFAJ6AAAAAAAAABQCegAAAAAAAAAUAnoAAAAAAAAAFAJ6AAAAAAAAABQCegAAAAAAAAAUNXKvAcAAAAAi2Q2m817COyjYRjmPYQDNbXPa/4CAAAflB3oAAAAAAAAAJC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BVrcx7AAB8MMMwzHsIANBsNpv3EA7U1O6/zu+4Te38Tu3zTu16ntrnhTExfwGARWEHOgAAAAAAAAAk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VSvzHgDAXpvNZvMeAgBM7n40DMO8h3CgnN9xc37HbWrnd2qmdn6nNn+nZmrXMwDAorADHQAAAAAAAA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EtABAAAAAAAAoBLQAQAAAAAAAKAS0AEAAAAAAACgqtkwDMO8BwEAAGMzm83mPQT2kX9GjZv5O25Tm79Tu56ndn4BAIC9Zwc6AAAAAAAAACS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BVK/MeALD/ZrPZvIfAPhqGYd5DOFCu53FzPY/b1M7v1D7v1K5nGBPrFbAspjZ/p7Y+A8vL+gyMjR3oAAAAAAAAAJC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fU0NmIAACAASURBVIAOAAAAAAAAAJWADgAAAAAAAACVgA4AAAAAAAAAlYAOAAAAAAAAAJWADgAAAAAAAACVgA4AAAAAAAAAlYAOAAAAAAAAAJWADgAAAAAAAACVgA4AAAAAAAAAlYAOAAAAAAAAAJWADgAAAAAAAACVgA4AAAAAAAAAlYAOAAAAAAAAAJWADgAAAAAAAABVrcx7AMD+G4Zh3kMA3qepzd/ZbDbvIRyoqZ1fxm1q17P1atym9nkBloX1edym9nwFY2J9BsbGDnQAAAAAAAAASE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KpW5j0AYP/NZrN5DwH2zDAM8x7CgZra/HV+gWUxtfUKxmRq83dqzxtT+7xTu56B5WW9Gjf3X2Bs7EAHAAAAAAAAg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BHQAAAAAAAAAqAR0AAAAAAAAAKgEdAAAAAAAAACoamXeAwAAAABYFkP16vWdXl7b7rUbO71+c6fzq9td3djpULOGhn7+/pV+4f7Dffyew/3iA4e769Bs3sMGAADgDgnoAAAAALewM9TzV7f67qWt/vr5m528sHkHf2r9Hf/1Sw+t9LufOdqvP3JkfwYJAADAnpkNwzDMexDA/prN7HZgPKZ225ra/HV+gWUxtfUKpmZ1c+i/XtvoL87e6NQdBfM788iHD/WFz93Xb/30XXv2/7wdzxvj5n7EmFivxs16NW5Tm7+uZxg/AR0mYGoPMIzb1G5bU5u/zi+wLKa2XsEUXN7Y6d9e2ezPz17ve5e33uOf/v9rwu73+E9+ZKUvfO5ov/rw/u9I97wxbu5HjIn1atysV+M2tfnreobxE9BhAqb2AMO4Te22NbX56/wCy2Jq6xWM1ZWNoX99Zb0/++6NfnjlTqL5+537P3nP/8S9h/vS54/2G4/s7250zxvj5n7EmFivxs16NW5Tm7+uZxg/AR0mYGoPMIzb1G5bU5u/zi+wLKa2XsGYrG4O/cerG33tO9f7wW2j+V7P9Xfe+3/m3sN95Tfv7zMPrezxz3nbT/S8MWruR4yJ9WrcrFfjNrX563qG8RPQYQKm9gDDuE3ttjW1+ev8AstiausVLLudob792kZffnrtDl7PfhDz+61ngE8/uNLv/9p9feqB/YnonjfGzf2IMbFejZv1atymNn9dzzB+AjpMwNQeYBi3qd22pjZ/nV9gWUxtvYJldfbyVl88sdqpC5u3OXIec/qt54BfefhIf/XbD+zPT/G8MWruR4yJ9WrcrFfjNrX563qG8du/d4QBAAAAHLArG0PfeHG9J86s9eqNnV2OXJxffJ66sNnOUIem9btnAACAhSSgAwAAAEvvP1/d6LGTqz1/dfs2Ry5KOB96+y70127s9PF7Ds1vOAAAAFQCOgAAALCk/ufadt98eb0nzlxvbWu3ML4o0fzWTlzY7Hd+9kPzHgYAAMDkCegAAADA0hiqv39hva9+Z61z13bbbb740fztu9D/8ux1AR0AAGABCOgAAADAwvv+la2OHV/t5IXN2xy5DOH8Jz13aaub20N3H/ZF6AAAAPMkoAMAAAALaXuop1642dfPXO/80u82v721TQEdAABg3gR0AAAAYKGcvbzVo8dXe+aN3XabjyOav921zaGP3j3vUQAAAEybgA4AAADM3eZO/cOL633tzNokdpu/m7Wt8X42AACAZSGgAwAAAHPz3KWtjh2/1umLW7scNY2wfHVjZ95DAAAAmDwBHRidYZjGL9f+z2zmOxLHzPU8bs7vuE3t/AK8Fxs7Q//00kZ/8uxaL6xOc7f5u3lpbe8D+tTuR1N73pja53U9j5vzO25T+7wALDcBHQAAADgQZ97cbf6s3eYAAAAsKAEdAAAA2DebO/UvP1rvj59Z60W7zQEAAFhwAjoAAACw53y3+Xu3468DAABg7gR0AAAAYM9865WNHju5arf5+3D/Ed8PCwAAMG8COgAAAPCBXFzf6e/Orff159a6unGrOC6a384njh6e9xAAAAAmT0AHAAAA3pf/fn2zL59a7blLXtO+F+7RzwEAAOZOQAcAAADu2I2tob85d7M/PXO9N27u3OIo0fz9OHrk0LyHAAAAMHkCOgAAAHBbpy9u9XsnrnX6ot3m++Ve34EOAAAwdwI6AAAA8K62h/rmy+v9wanVXrl+q93mJZzvDRvQAQAA5k9ABwAAAN7he5e3OnZitVMXNnc5SjTfS59+cKW7D9uBDgAAMG8COgAAAFDVv/94oy+dXO38te1djhLO98NnHz4y7yEAAACQgA4AAACTdnVj6MnzN3vizPUurt/qNe2i+f54a8f5T33Y+9sBAAAWgYAOAAAAE3Ti9c0ePbHaD69s7XKUcH5Q7l3x+nYAAIBFIKADAADARGwP9bfnbvb46bUu3LTbfJH83H2H5z0EAAAAEtABAABg9L5/Zatjx1c7eWFzl6OE83n6mFe4AwAALAQBHQAAAEbqH19a7yun1zp/bXuXo4TzRXDfXQI6AADAIhDQAQAAYEQub+z05Ln1Hj+91s3tW8Vx0XzR3OM70AEAABaCgA4AAAAjcOLCZseOr/aDK1u7HCWcL6qjRwR0AACARSCgAwAAwJLaHuqpF2721Wev99LarV7TLpovus8+fCT5HAAAYDEI6AAAALBkzl7e6tHjqz3zxuYuRwnny+LzHzsy7yEAAADwJgEdAAAAlsS3X9vssZNe0z4Ob+05f+hDh+Y4DgAAAN5OQAcAAIAFdnN76Knz6/3h06td27xVHBfNl9knP3J43kMAAADgTQI6AAAALKBnL2517Pi1zlyy23zsHrQDHQAAYGEI6AAAALBAvvXKRn/09GrPX93e5SjhfEweuEtABwAAWBQCOgAAAMzZpfWdvvHieo+fXvOa9gk6emR2+4MAAAA4EAI6AAAAzMnpN1/T/pzXtE/Wpx5YEdABAAAWiIAOAAAAB+yff7TRF09c68fXd25xhGg+Fb/8Ub+aAQAAWCT+lQYAAAAH4PLGTk+eW/9f9u48SI+7sPPwd26NNKc0tmzLV3zKBluyJAgYsAGZK1lIKlmqNrW5s6kKtWzYsAkkIRtpIBdsDkjMFVgCCQmQrQo5lkqF3YQUgeDAjC3Lt40xGIMtLMmS5h0dM6OZ/UN459Ktmbfft/t5/vM7r2d+ervffrv78/66c/u9LtPOrMEu9z8HAABoJAI6AAAALKN7905leHQs9+51mXaeNXvJ9otWthU4DgAAABYS0AEAAGCJzST53Lcm8o47Xaadk7uyX0AHAABoJAI6AAAALJGH909leKSWO3dPnuRZwjmzBjtdwh0AAKCRCOgAAABwju57ZirDI2O5x2XaOUP9nS2nfhIAAAB1I6ADAADAWTg6k3z+yYm8Y3QsT7pMO2fhst62rFlhBjoAAEAjEdABAADgDDy479hl2nfscZl2zs0Nq52WAQAAaDSO1AAAAOA0uEw7S211l9nnAAAAjUZABwAAgBOYnkm+8NRE3jFayxPjR0/wLNGcMzF7z/Mr+5yWAQAAaDSO1AAAAGCBh/ZNZXi0lrt2u0w7y+fSHjPQAQAAGo2ADgAAAN/1wDNT2T5ay073N6cOVq8Q0AEAABqNgA4AAEDlffGpiQyP1vLNmsu0Uz+r2ltO/SQAAADqSkAHAACgkg4fncmnHzuc9953MHsOT5/gWcL50ns2GnttL1jZVvQQAAAAWEBABwAAoFLc37wIx5tp3ZIqv84b1nSkzQR0AACAhiOgAwAAUAl37JrI9tFavjHmMu31c6pCXN2Ift2AUzIAAACNyNEaAAAApTU1nfzN1w/nPfeO5+lDLtNeX4vj+Y9e3Z1rBtrzZw8fyiP7pwoYU9FmX5Mr+ly+HQAAoBEJ6AAAAJSOy7QXaXE4f85ge7Zt6c0Nq4+dhvhfjx6q96AazlX9AjoAAEAjEtABAAAoja88PZnhkbE8euBEl2lPhPPlND+en9/dmm2be/PydZ3//7GPP3Io9+yt4uzz+Qa7WoseAgAAAMchoAMAAND0Pv3Y4bz7nvF8x2XaC7J41vmbb1yVn71u5bzHPvftifzmnbV6DaqhXbjSDHQAAIBGJKADAADQlL5ZO5rPPnEkv3v3+EmeJZwvr8Xh/Mq+tmzb0pvnndcx7/Ev7ZrIW+44sODZ1V0+fZ2LXzsAAACKJ6ADAADQVEaensx2l2lvAIsD8Ns29eRHr+5e9PiXvzOZX/tKLbXJuculusto01DHcV49AAAAGoGADgAAQFP4zONH8u6d43li/EThvLpBtr4Wp9/nDLZn25be3LB68WmG0d2TGR4dy7fnLbdqL6sNa5yOAQAAaFSO2AAAAGhY+ydm8unHDuf3dtYydaLbm1c8xtbX/Hg+0NmabVt68upLuo777Lt2T2Z4pJavHRDP57526wecjgEAAGhUjtgAAABoOHftnszwaC0P7Zs6ybOqGmKLsHjW+YY1Hdm+peeEMfjZZfjI/rnL0DJLkvO724oeAgAAACcgoAMAANAwPvvEkfze3eN5vOYy7Y1jfjwfWtGa7Vt6snXd8WedJ8mOPcf7AoRl96zBLndABwAAaFQCOgAAAIXaNzGdv3/8SN61YzyHj54osoqv9bc48m4a6si2LT25pv/EpxPuf2YqwyPi+clc0mMGOgAAQKMS0AEAACjEzj2T2T5aywPPuEx745kfzy9Y2Zrtm3tz60Wdp/w/h0fG8qB4flLd7WagAwAANCoBHQAAgLr64lMT+e27ann0gMu0N57FYfdNN6zKz12/8rT+7zd+4UB27hXPT2bTUMdxXmUAAAAahYAOAADAsjt8dCaf+caRvHNHLWOTLtPemOZn3YtXtWXblp68+IJTzzpPjsXzf/zWkTmPWJ6zZl/bm0/z9QQAAKAYAjoAAADLZufeqQyPjOV+l2lvYIvnQ/+3G1flP113erPO79o9meFR9zw/XVf1uf85AABAIxPQAQAAWHJf2jWR375rPI/sP1E4F1gbw/x4fllvW7Zv7skL1p7eLGnx/MytWdFa9BAAAAA4CQEdAACAJfO33zicd941nr1Hpk/wDHG1MSyedf6WjT35qWu7T/s3iOdn59IeM9ABAAAamYAOFTAz4yRWmVm+lEnV1ueWlsXxgvKwfMutaturU9l1aDp/8/XDuf3e8UyeqJsLqw1k/vbpir62bNvcm+ef33Hav+HO3ZMZHqnl4f3i+Zka7KrvDHSfR+VWtc+jqq3PVVu+VWP5UiZV2z4D5SegAwAAcFZ27DkWUR/c5zLtzWHxic1f3tiTnziDWeeJeH4ublzdng5XcAcAAGhoAjoAAABn5LNPHMlv3FnL04dcpr15zI/nV/a1ZfuW3mw57/RnnSfJ6Hfj+SPi+Vm5fvDMXm8AAADqT0AHAADglPZNTOfTjx3J7feO5+DUiYKpkNp4Fs86f+vGnvzkGc46T5KRpyezfWQsjx44OudRy/zUZpfB+kGnYQAAABqdIzcAAABO6L5npjI8MpZ79p7oMu2JiNqo5sfzq/rbs31zTzaf4azzJPnydyYzPDqWr4nn5+T8btdvBwAAaHQCOgAAAIt8/smJvGtHbcFs47nE08a1eNb5Wzb25KfOYtZ5ktyxazL//StjeWJcPD9Xl6wS0AEAABqdgA4AAECSZHxqJv/wzSN5545aDky4THtzmh/Pr+5vz7YtPdk8dHb33v7Sron8yr+NZde8+91bB87Whavaih4CAAAApyCgAwAAVNz9371M+06XaW9iSzvrPEm+8NRE3nLHWJ45Ip4vle62xcsJAACAxiKgAwAAVNS/fWcywyNjeWzMZdqb2/woe2VfW7Zt6c3zzuJe58/6/JMTefO/Hsj41Nx1wPpwLm4a6kirfg4AANDwBHQAAIAKOTqT/P3jR/Kuu2t5et5luecSSpvD4hr7SxtW5afXrzyn3/rP357Im754IBPT4vm5m11GL7+os8BxAAAAcLoEdAAAgAp4cN9Uto/UcveeyZM8SyRtHvPj+ff0Hpt1/r3nn/2s8yT5x28dyRu/cGDBo9aLpeD+5wAAAM1BQAcAACixHXsm8xujtdz3jPubl8PiWee/uGFVfuYcZ50nyccfOZTfvLO24FHrxlK5YGVr0UMAAADgNAjoAAAAJTOT5J++dSS/cWctTx10mfbymB/PL+9ty7bNvXnB2nObdZ4kH3voUH5nh3i+nC7vMQMdAACgGQjoAAAAJfHw/qkMj9Ry526XaS+XxbPO37qxJz95bfeS/PYPPXAwv79zfMGj1pOl1tu5eDkCAADQeAR0AACAJvfgvmPhfIf7m5fQ/Oh6WW9btm/uyQvWdi7Jb3/ffQfzR/eK5/XQ0SqgAwAANAMBHQAAoEl98amJDI/W8s3a0RM8QwhtXotj6y9v7MlPLNGs8yR5zz3j+cD9Bxc8ap1ZDpuGOo6zRAEAAGhEAjoAAEATqU3O5O++cTjvve9g9hx2f/Nymp9aL+1py/YtPXnhEs06T5J37ajlTx46tOBR683Sml2Or7t8RYHjAAAA4EwI6AAAAE3ggWemsn20lp0u015ii+co/8pNPfnxa5Zu1nmSvH20lk98VTyvp/O7W4seAgAAAKdJQAcAAGhgd+yayPbRWr4x5jLt5ba89zp/1tu+PJa/euzwgketQ8vt6v62oocAAADAaRLQAQAAGtC/fvf+5o+7v3nJLf+9zpPk7j2T2T5Sy4P7phb8xHpUD4NdZqADAAA0CwEdAACggZhxXiXz4/nlvW3Ztrk3L1jbsaR/ZceeyQyL54Va0bb4ixIAAAA0JgEdAACgATy4byrDI7XsOOE9zsXO8lgcU9+6sSc/ucSzzpPkrt2TGR6t5aF58dy6VE8b1nREPwcAAGgeAjoAAEDB/vrrhzM8Usvho8cLm2JnucwvqVf0HZt1/vzzl3bWeZKM7j428/yR/eJ5/c0u5++7tKvAcQAAAHCmBHQAAICCPLRvKsOjtdy1+3izzoXOclk8BfmXNqzKT69fuSx/7cvfmcx//8pYHq/NvRWAdaoI7n8OAADQXAR0AACAAnzxqYkMj9byzdrCe52LnOVTv1nnSfKlXRN567+N5elD03MetV4V5bqBtqKHAAAAwBkQ0AEAAOrsX56cyK+PjOWpg9MLfiJylsviWedvvnFVfva65Zl1nhxbt978pQOpTc5dl6xXRTqvW0AHAABoJgI6AABAHT343cu2z4/nAmf51HfWeZJ8+rHD2TYylsl538uwbhVthX4OAADQVAR0AACAOto+Usu3xt2XurwWzzr/+RtW5Q3XL9+s8yT5i0cO5R131hY8at0q2nNXt6erbfE6AQAAQOMS0AEAAOrkc9+eyN17Juc8InCWy/xQennvsVnnL1i7fLPOk+SjDx3KO3eI541jdj3Yuq6rwHEAAABwNgR0AACAOhkeGSt6CCyLxTOM//NzVuaNz1217H/5g/cfzLvvGV/wqHjeKC5Y2Vr0EAAAADhDAjoAAEAdPLx/KrsOue95+cyP55f2tGX7lp68cG3nsv/lP7xnPO+//+CCR61XjeS6AaddAAAAmo0jOQAAgDoYfXry1E+iiSyedf5z16/Mm25Y/lnnSfLOHbV89KFDCx4VzxvNmhVmoAMAADQbAR0AAKAOduyemvNfQmdzmx/Pz+9uzbbNvXn5uuWfdZ4kbx+t5RNfFc+bQU/H4i9aAAAA0NgEdAAAgDo4OiNwNr/FMfTGNR3Zvrkn1w0u/+H1vXunMjw6lnv3Ti34iXWrEV0/2J4VbQI6AABAsxHQAQAA6mDtyraih8A5KXbW+c69UxkeGcv9z4jnzeKlF9Vn3QAAAGBpuRkXAABAHWwamvv9ZbNSm0dLFi6vjWs68sFb+usWz+/eM5ltX1kYz2cinjei2XXlsh5fmgEAAGhGZqADAADUwaahjqKHwBmbH87P627Nts092bquq24jGN09meGRWh7ZvzCe0+iu7nfKBQAAoBmZgQ4AAFAHg12tuaJv7oxUs9Ab1+JZ55uGOvLhW/vrGs+/8vRkfvmOMfG8SQ12OeUCAADQjBzNAQAA1Mm2zb0LHhHRG8/8ZTLY1Zp339yXP986kGvqOKP4jl0T+YV/PZAnxo/OeVQ8byaDXd7fAAAAzUhABwAAqJPnn9+RN9+4asGjIltjWDzr/KahjvzJS/vzqkvqN+s8Sf7664fzhn85kD2Hp+c8Kp43k+eubk9Xm/c2AABAM3JDLgAAgDr62etW5pkj0/mThw7NebQlAmmR5ofO3o6WbN/Sm++7tL7hPEn+8tHD2TYytuBR60azecHazqKHAAAAwFkS0AEAAOrsLRt70tvRmj+8d3zOo89GXLG0fhbPEL5pqCPbNvfk2oH6Hy5//JFD+c07awsetT40j9n16YJuF/wDAABoVgI6AABAAd7wnJW5ZqAtw6O1PH1o7qW6hfT6mB/PV7W3ZNuW3rz2svrPOk+Sjzx4MP/j7vEFj1oHmtUNazqKHgIAAABnyVeiAQAACrJ1XVc+/7o1+a3n9x7nfsktOd59uTlXi1/TDWs68vGtA4XF8/ffJ56XzZou71sAAIBm1TIzM+OoHACgAC0tTq5Ds1quw6hPPXo479xRy6Gpk/1+h3Bnb/52d0VbS7Zv6ckPXL6ioPEkf7BzPH/8wMEFj1rGzWl2/fryDw2lt6MxPuftb5Rb1U7rVW19rtryBZqX7TNQNgI6AEBBqnaACWWy3IdRn33iSN5zz3i+duDoqUayrOMol/nb3BtXt2fblt5cP1jcnc1++65a/vThQwsetUyb17F17Or+9vztqwcLHsss+xvlVrXTelVbn6u2fIHmZfsMlI17oAMAADSYV17clVde3JWH909leKSWO3dPnuCZc09UOYlzfPNP5rW1JNu29Ob1VxQ36/z+Z6YyPDKWnXunFvzEMiyDmy9w/3MAAIBmJqADAAA0qGv62/PnWwcyk+ShfVN5x6iYfmbmx/P1A+3ZvqUnG9YUFzjF87KaXde+p9epFgAAgGbmEu4AAAWp2iXOoEyKPIx6NqZ/7tsT+ehDB3Ng4lRjqeIh3+Lt669v7smPXNVdwFhmiedlNrvO/eUrBnPD6saJ6PY3yq1qp/Wqtj5XbfkCzcv2GSgbAR0AoCBVO8CEMmmkw6iv7p/KHd+ZzMceOpQnxqt+z/TF29X1A+3ZtqUnGwucdZ6cKJ6XfXlUyey69w/fvzqX9rQVOJb57G+UWyN9HtVD1dbnqi1foHnZPgNlI6ADABSkageYUCaNehi169B0/uXJiXzogYN5vHaqmJ6UK+Au3qb+2qae/Meri511nojn1TC7/t35w0Ppbm+cz3j7G+XWqJ9Hy6Vq63PVli/QvGyfgbIR0AEAClK1A0wok2Y4jNp9eDpf2jWZ9983nsfGyhzTF29Lrxtsz/bNPbmx4FnnSXLfd+P5PeJ5yR1bD68bbM9fvXKw4LHMZ3+j3Jrh82gpVW19rtryBZqX7TNQNo1zUy4AAACWzNCK1rz2sq689rKu7D0ynXv2TOX2+8Zz76L7bz9r4UmvRj8ptPgk3WBXa7Zt7smrLukqYDyLiefVs2mo+C9tAAAAcG4EdAAAgJJb3dWaWy/qzK0XdebI0Zncu3cq77p7PDv3TJ7k/5obqBsp+h5/dssvbViVn16/ss5jObF7905leHRswRcWGul1ZOnMrpPXDzrNAgAA0Oxcwh0AoCBVu8QZlElZDqOmppMnDx7N6O7JfPiBg3n0wOlc6j0pJgQfrj4rkQAAIABJREFUf5t5w+r2bNvSm+c0ULgUz6tmdt385G0D2dAAtw6Yy/5GuZXl8+h0VW19rtryBZqX7TNQNo1zhgEAAIC6am9NLulpyyU9bfnBy1dk38R0Htl/NL+7o5adJ7zUe3L8mL0cJ5FOfCKuEcN5Ip5XXV9na9FDAAAA4ByZgQ4AUJCqfUMbyqQKh1GT08neI9O58+nJfPShg6cI6idyJq/TqbeJvR0t+YUbV+X7L12Rvs7G24bes/fYPc/ve0Y8r5bZdfHu1w+ls7Wx1k37G+VWhc+juaq2Pldt+QLNy/YZKBsBHQCgIFU7wIQyqeJh1OR08tTBo9m5dyoff/hQdpz0/ulL6/rB9rzphlW55cLOuv3NMyWeV9mxz/MbVrfnL18xWPBYFrO/UW5V+zyq2vpcteULNC/bZ6BsGutadwAAADSkjjmXe//+S7tydCbZd2Q6D+ybytcOHM1nHj+SnUsY1Tes6ch/ee7KbD6vIyvaGvuE3L3iOUluvqBxv+ABAADA6TMDHQCgIFX7hjaUicOo45uaTvYcmc6j+6ey69B0vj52NA/vn8ruw9ML7gk+6/rB9qxb1ZbnDLbnyr62XDvQnotWtaXBm/k8r/8/z7jneWXNrqjvvrkvr7qkq8CxHJ/9jXKr2udR1dbnqi1foHnZPgNlYwY6VIAdGMqkausz5Va17VXV3r9VW76QJO2tydru1qztXjwT98jRmUxOJ0dnktaWY9mxvTUNP7v8VN5zz7h4TpLk/O7WoocApWf/qtwcL1Am1meA5iagAwAAsOy62lrS1Vb0KJbWnz18KB+4/2DRw6BBXLyqZCs4AABARfl6NAAAAJyhO3ZN5rfuqi141MybKhsyAx0AAKAUHN0BAADAGXh4/1SGR8cWPCqeV9mmoY5U60KtAAAA5SWgAwAAwBkYHqnl62NH5zwinlfTbDK/+YLOAscBAADAUhLQAQAA4DQ9uG8qd+6enPOIeE5ydb/7nwMAAJSFgA4AAACnaXhk4X3PITlvhdMrAAAAZeEIDwAAAE7D0Zlkxx6zz1nssl4z0AEAAMpCQAcAAIDT8LlvHSl6CDSogU6nVwAAAMrCER4AAACcho88dGjOf5l9zjE3DXWktaXoUQAAALBUBHQAAAA4hemZ5K7dk6d+IhUxW8y3russcBwAAAAsNQEdAAAATuHglBnnHN9lPe5/DgAAUCYCOgAAAJzC1IyAzvENdTu1AgAAUCaO8gAAAOAUOtzkmhO4sq+96CEAAACwhAR0AAAAOIWV7QI6x9fTYd0AAAAoEwEdAAAATqElyaahjqKHQYPZNNQR+RwAAKBcBHQAAAA4DW987so5/yWbVtfssv93l3UVOA4AAACWg4AOAAAAp+GFazvT7VLuzLG2u63oIQAAALDEBHQAAAA4TW+7qWfOf4npVXdVv4AOAABQNgI6AAAAnKYfvmJFBrvmHkqL6FV23gqnVQAAAMrGkR4AAACcgW2be079JCphhUv6AwAAlI6ADgAAAGfgVZd0ZeOajjmPiKhVtGmow5IHAAAoIQEdAAAAztC2LT3ZIKJX0Oxy/sHvWVHgOAAAAFguAjoAAACcofUD7dm+pSc3iuiVtbbbKRUAAIAycrQHAAAAZ2H9QHu2bz5eRBfSq+Ca/vaihwAAAMAyENABAADgLF032J7hLT0L7omeiOjlN9BlGQMAAJSRgA4AAADnYP1Aez5x20B++IqF98QWWMusq83yBQAAKCMBHQAAAJbAbzyvN2/b1LPgUZd0L4/Z5bhpqMNSBQAAKCkBHQAAAJbIj17dndtf3JehFQsPt+XWMvn3i642AAAAQFkI6AAAALCEtq7ryv98aX82DR3vvuhCehlcO9Be9BAAAABYJgI6AAAALLFr+tvz51sH8vsv7Etf58JoLqI3uwtXOp0CAABQVo74AAAAYJm85tKufOxlA9m4xmz0MlnZbtkBAACUlYAOAAAAy2j9QHs+cdtA3n1zXwa73Bu92T13dXu62iw3AACAshLQAQAAoA5edUlXPvLS/mwwG70JzS6fV1/SVeA4AAAAWG4COgAAANTJ+oH2fPK2gbznRX1ZbTZ6U7qyr73oIQAAALCMBHQAAACos1de3JUP39qfG81GbzpX9LUVPQQAAACWkYAOAAAABbhusD2fum0gf/SivqxZYTZ6sxjodCoFAACgzBz1AQAAQIFuu7grf3xLf25cvfDS4GajN6JVHZYJAABAmQnoAAAAULDrB9vzqVcMmo3e4Dau6UibxQEAAFBqAjoAAAA0CLPRG9Hs6/6aS7sKHAcAAAD1IKADAABAA3l2Nvp7XtSX1V1mozeS5yz6YgMAAABlI6ADAABAA3rlxV350K1mozeSdSvbih4CAAAAy0xABwAAgAb17Gz037+5L/2dC6O5iF5vA11ecwAAgLIT0AEAAKDBveaSrrzvJf25pt9s9KJcP9ieFW1eawAAgLIT0AEAAKAJbBrqyN+8ejBvf15vFndcYXe53XphZ9FDAAAAoA4EdAAAAGgir79iRT76soFc2bfwftwi+tKbfU2vGVg4+x8AAIAyEtABAACgyWw5ryP/+zWr8+ubexb8xCXdl8vViy6fDwAAQBkJ6AAAANCkfuSq7vzpy81Gr4fVXV5TAACAKhDQAQAAoIk977uz0X/1JrPRl8sVfW0Z7HIKBQAAoAoc/QEAAEAJ/Ng13fnYywZyhdnoS+7mtZ1FDwEAAIA6EdABAACgJJ5/fkc+85rVectGs9HP3ezrdWnPwi8lAAAAUFYCOgAAAJTMT13bnfe9pD9ruxce9ovoZ2PDmvaihwAAAECdCOgAAABQQi+7qDP//Lo1ecP1Kxf8xGz0M7VmhdMnAAAAVeEIEAAAAErs529Yldtf3JehRRFYRD9dF6x0CXcAAICqENABAACg5Lau68qHb+3PTUMdC35iNvqpbFjTkTYvEQAAQGUI6AAAAFAB1w605y+2DuQPX9R3nEuSK8Qn8oK1C790AAAAQJkJ6AAAAFAhr7j42Gz0DWvMRj+x2ddh06JZ+wAAAJSZgA4AAAAVs36gPZ+8zWz003HhSqdOAAAAqsRRIAAAAFTUKy7uyodu6c+NZqOf0LpVbUUPAQAAgDoS0AEAAKDCrhtsz6duG8jtL+7Led1mo8+1fqA9K9ur/RoAAABUTXvRAwBYai0tTnBBs5qZmSl6CHVle1VuVVu+VXv/QhltXdeVi1a2ZftoLTv3TM75ybPbs+q9z7eu6yx6CHBS9jegeVXt/Uu5VW199nkE5WcGOgAAAJBkdjb6e1/cn/MrOxt99t+5+byFl7YHAACg7AR0AAAAYJ6Xr+vMB2/pz4aK3xv9ij4X7gMAAKgaAR0AAABYZP1Aez5520De/5L+XLCyerPRL17VlrWLZuEDAABQdo4EAQAAgBN66UWd+cBL+nPTUBVmo8/+e/7DVSsKHAcAAABFEdABAACAk7p2oD1/sXUgH7ylPxdWZDb688/vLHoIAAAAFEBABwAAAE7LLRd25p9euyY/s37lgp+Ubzb69YPufw4AAFBFAjoAAABwRn5xw6q87yX9x7lHeDNH9Nmxb1jTkbZm/qcAAABw1gR0AAAA4Iy97KLOfO51a/Jj13Qv+Enzz0b/1ZtWFT0EAAAACiKgAwAAAGelJcmv3tSTd9/cl8GucsxG7+1oyY1rOooeBgAAAAUR0AEAAIBz8qpLuvLeF/fl2oGF9w1vlog+O87/eoPZ5wAAAFXWMjMzM1P0IIDl1dLSLCetgKqr2m6J7TNlUrX3L3Bin/jqobx9tHacnzTydmL2M/nLPzSU3o7yfEbb36BM7G+Um+0V0Cx8HkH5mYEOAAAALJkfuao7H7ylPxeubJZLus+O67rB9lLFcwAAAM6cGehQAb7BCzSLqu2W2D5TJlV7/wKn5z33jOcD9x88zk8aaZsx+3n8qdsGSnf/c/sblIn9jXKzvQKahc8jKD8z0AEAAIBl8aYbVuWPXtSXNSsadTb67Dieu7q9dPEcAACAMyegAwAAAMvmtou78pGX9mfT0MI43ZJiQ/rs317R1pJtm3sLHAsAAACNwiXcoQJcAgtoFlXbLbF9pkyq9v4Fzs7ff/NIhkfGsn9i4TajiG3I7Ofw73xvb37g8hUFjGH52d+gTOxvlJvtFdAsfB5B+ZmBDgAAANTFay7pykdfNpCNiy6VXu/Z6LN/68bV7aWN5wAAAJw5M9ChAnyDF2gWVdstsX2mTKr2/gXO3T9/eyLDo2N56uD0cX66nNuU2c/fC1e25vYX9+f6wfZl/HvFsr9BmdjfKDfbK6BZ+DyC8hPQoQIcgADNomq7JbbPlEnV3r/A0vm7bxy7rPv41PG2I0u9bZn97B3sas3vfG9vbrmwc4n/RmOxv0GZ2N8oN9sroFn4PILyE9ChAhyAAM2iarslts+USdXev8DSenDfVLaP1HL3nsmTPOtctjPzP3PXrGjN8JaebF3XdQ6/sznY36BM7G+Um+0V0Cx8HkH5CehQAQ5AgGZRtd0S22fKpGrvX2B5PPDMVLaP1rLzpCH9Wafa7hz/c/aKvrZs29yb55+/8D7s5WR/gzKxv1FutldAs/B5BOUnoEMFOAABmkXVdktsnymTqr1/geU1NZ38328dyR/sHM/jtaNL9nt/5aae/Pg13Uv2+5qB/Q3KxP5GudleAc3C5xGUn4AOFeAABGgWVdstsX2mTKr2/gXq59vjR/OFpybzpw8fzKMHzi6mbxrqyLYtPbmmv32JR9f47G9QJvY3ys32CmgWPo+g/AR0qAAHIECzqNpuie0zZVK19y9QjP0TM/nq/qk8uG8quw5N54na0Tx5cDpjk9NpaWnJzMxMhla0Zt2qtlzR15aNazqy6byOE1zMvRrsb1Am9jfKzfYKaBY+j6D8BHSoAAcgQLOo2m6J7TNlUrX3L0CzsL9BmdjfKDfbK6BZ+DyC8mstegAAAAAAAAAA0AgEdAAAAAAAAACIgA4AAAAAAAAASQR0AAAAAAAAAEgioAMAAAAAAABAEgEdAAAAAAAAAJII6AAAAAAAAACQREAHAAAAAAAAgCQCOgAAAAAAAAAkEdABAAAAAAAAIImADgAAAAAAAABJBHQAAAAAAAAASCKgAwAAAAAAAEASAR0AAAAAAAAAkgjoAAAAAAAAAJBEQAcAAAAAAACAJAI6AAAAAAAAACQR0AEAAAAAAAAgiYAOAAAAAAAAAEkEdAAAAAAAAABIIqADAAAAAAAAQBIBHQAAAAAAAACSCOgAAAAAAAAAkERABwAAAAAAAIAkAjoAAAAAAAAAJBHQAQAAAAAAACCJgA4AAAAAAAAASQR0AAAAAAAAAEgioAMAAAAAAABAEgEdAAAAAAAAAJII6AAAAAAAAACQREAHAAAAAAAAgCQCOgAAAAAAAAAkEdABAAAAAAAAIEnSXvQAAJbazMxM0UOAJdPS0lL0EOqqav/eqm2vLF+gWdheQfOq2vpcte1V1f69VeP9S5lYnwGamxnoAAAAAAAAABABHQAAAAAAAACSCOgAAAAAAAAAkERABwAAAAAAAIAkAjoAAAAAAAAAJBHQAQAAAAAAACCJgA4AAAAAAAAASQR0AAAAAAAAAEgioAMAAAAAAABAEgEdAAAAAAAAAJII6AAAAAAAAACQREAHAAAAAAAAgCQCOgAAAAAAAAAkEdABAAAAAAAAIImADgAAAAAAAABJBHQAAAAAAAAASCKgAwAAAAAAAEASAR0AAAAAAAAAkgjoAAAAAAAAAJBEQAcAAAAAAACAJAI6AAAAAAAAACQR0AEAAAAAAAAgiYAOAAAAAAAAAEkEdAAAAAAAAABIIqADAAAAAAAAQBIBHQAAAAAAAACSCOgAAAAAAAAAkERABwAAAAAAAIAkAjoAAAAAAAAAJBHQAQAAAAAAACCJgA4AAAAAAAAASQR0AAAAAAAAAEgioAMAAAAAAABAEgEdAAAAAAAAAJII6AAAAAAAAACQREAHAAAAAAAAgCQCOgAAAAAAAAAkEdABAAAAAAAAIImADgAAAAAAAABJBHQAAAAAAAAASCKgAwAAAAAAAEASAR0AAAAAAAAAkgjoAAAAAAAAAJBEQAcAAAAAAACAJAI6AAAAAAAAACQR0AEAAAAAAAAgiYAOAAAAAAAAAEkEdAAAAAAAAABIIqADAAAAAAAAQBIBHQAAAAAAAACSCOgAAAAAAAAAkERABwAAAAAAAIAkAjoAAAAAAAAAJBHQAQAAAAAAACCJgA4AAAAAAAAASQR0AAAAAAAAAEgioAMAAAAAAABAEgEdAAAAAAAAAJII6AAAAAAAAACQJGkvegAAnJuWlpaih1BXMzMzRQ+BZVS15ev9C82rau9fyq1q67PPo3Kr2voMZVK192/VPo+qtnyr9u+t2voMlJ8Z6AAAAAAAAAAQAR0AAAAAAAAAkgjoAAAAAAAAAJBEQAcAAAAAAACAJAI6AAAAAAAAACQR0AEAAAAAAAAgiYAOAAAAAAAAAEkEdAAAAAAAAABIIqADAAAAAAAAQBIBHQAAAAAAAACSCOgAAAAAAAAAkERABwAAAAAAAIAkAjoAAAAAAAAAJBHQAQAAAAAAACCJgA4AAAAAAAAASQR0AAAAAAAAAEgioAMAAAAAAABAEgEdAAAAAAAAAJII6AAAAAAAAACQREAHAAAAAAAAgCQCOgAAAAAAAAAkEdABAAAAAAAAIImADgAAAAAAAABJBHQAAAAAAAAASCKgAwAAAAAAAEASAR0AAAAAAAAAkgjoAAAAAAAAAJBEQAcAAAAAAACAJAI6AAAAAAAAACQR0AEAAAAAAAAgiYAOAAAAAAAAAEkEdAAAAAAAAABIIqADAAAAAAAAQBIBHQAAAAAAAACSCOgAAAAAAAAAkERABwAAAAAAAIAkAjoAAAAAAAAAJBHQAQAAAAAAACCJgA4AAAAAAAAASQR0AAAAAAAAAEgioAMAAAAAAABAEgEdAAAAAAAAAJII6AAAAAAAAACQREAHAAAAAAAAgCQCOgAAAAAAAAAkEdABAAAAAAAAIImADgAAAAAAAABJBHQAAAAAAAAASCKgAwAAAAAAAEASAR0AAAAAAAAAkgjoAAAAAAAAAJBEQAcAAAAAAACAJAI6AAAAAAAAACQR0AEAAAAAAAAgiYAOAAAAAAAAAEkEdAAAAAAAAABIIqADAAAAAAAAQBIBHQAAAAAAAACSCOgAAAAAAAAAkCRpL3oAwPKbmZkpeggsI8u33CzfcrN8y62lpaXoIdSV9ZkysT6Xm+1zuVm+0Lyq9v4FABqXGegAAAAAAAAAEAEdAAAAAAAAAJII6AAAAAAAAACQREAHAAAAAAAAgCQCOgAAAAAAAAAkEdABAAAAAAAAIImADgAAAAAAAABJBHQAAAAAAAAASCKgAwAAAAAAAEASAR0AAAAAAAAAkgjoAAAAAAAAAJBEQAcAAAAAAACAJAI6AAAAAAAAACQR0AEAAAAAAAAgiYAOAAAAAAAAAEkEdAAAAAAAAABIIqADAAAAAAAAQBIBHQAAAAAAAACSCOgAAAAAAAAAkERABwAAAAAAAIAkAjoAAAAAAAAAJBHQAQAAAAAAACCJgA4AAAAAAAAASQR0AAAAAAAAAEgioAMAAAAAAABAEgEdAAAAAAAAAJII6AAAAAAAAACQREAHAAAAAAAAgCQCOgAAAAAAAAAkEdABAAAAAAAAIImADgAAAAAAAABJBHQAAAAAAAAASCKgAwAAAAAAAEASAR0AAAAAAAAAkgjoAAAAAAAAAJBEQAcAAAAAAACAJAI6AAAAAAAAACQR0AEAAAAAAAAgiYAOAAAAAAAA8P/Yt6MTyWEggIJP4PxT1iVwHws7O5pRV0XQRrJseAgqAR0AAAAAAAAAKgEdAAAAAAAAACoBHQAAAAAAAAAqAR0AAAAAAAAAKgEdAAAAAAAAACoBHQAAAAAAAAAqAR0AAAAAAAAAKgEdAAAAAAAAACoBHQAAAAAAAAAqAR0AAAAAAAAAKgEdAAAAAAAAACoBHQAAAAAAAAAqAR0AAAAAAAAAKgEdAAAAAAAAACoBHQAAAAAAAAAqAR0AAAAAAAAAKgEdAAAAAAAAACoBHQAAAAAAAAAqAR0AAAAAAAAAKgEdAAAAAAAAAKp6Tg8A/L211ukRAKC99+kR3mra83K3afvZ//Pdpu1nuMm089l5xU3s57s5n4HbuIEOAAAAAAAAA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DVc3oAgFfbe58eAeBH1lqnRwD4kWnn1bT/yWnrO+154SbTzmeAb+F8Bm7jBjoAAAAAAAAAJK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FXP6QEA+J211ukR4GX23qdHgJdxPt9t2nllP3MT7y83sb4An8n5fLdp/5MwkRvoAAAAAAAAAJC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CVgA4AAAAAAAAAlYAOAAAAAAAAAJWADgAAAAAAAABVPacHAAAA4LPtvU+P8FZrrdMj8Ies792cV9xk2n4GAPgUbqADAAAAAAAAQAI6AAAAAAAAAFQCOgAAAAAAAABUAjoAAAAAAAAAVAI6AAAAAAAAAFQCOgAAAAAAAABUAjoAAAAAAAAAVAI6AAAAAAAAAFQCOgAAAAAAAABUAjoAAAAAAAAAVAI6AAAAAAAAAFQCOgAAAAAAAABUAjoAAAAAAAAAVAI6AAAAAAAAAFQCOgAAAAAAAABUAjoAAAAAAAAAVAI6AAAAAAB2ma1rAAAS2ElEQVQ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QCOgAAAAAAAABUAjoAAAAAAAAAVAI6AAAAAAAAAFT1nB4AAAButPc+PcJbrbVOj/BW0553Gu/v3aat7zTT9vM03t+7eX8BgE/hBjoAAAAAAAAAJK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FXP6QEA+J299+kRAPiPtdbpEd5q2vdo2vpOY33he037Hk3jfOYm084r7y8A38QNdAAAAAAAAABI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SkAHAAAAAAAAgEpABwAAAAAAAIBKQAcAAAAAAACAqp7TAwC82lrr9AgAwOX23qdHeCv/V/C9vL93m/Y9msb63m3a+Ww/323afgbu5wY6AAAAAAAAACS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AloAMAAAAAAABAJaADAAAAAAAAQCWgAwAAAAAAAEBVa++9Tw8BAAAAAAAAAKe5gQ4AAAAAAAAA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FAJ6AAAAAAAAABQCegAAAAAAAAAUAnoAAAAAAAAAP/aswMBAAAAAEH7Uy9SGkE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CXQAAAAAAAAAqAQ6AAAAAAAAAFQCHQAAAAAAAAAqgQ4AAAAAAAAAlUAHAAAAAAAAgEqgAwAAAAAAAEAl0AEAAAAAAACgEugAAAAAAAAAUAl0AAAAAAAAAKgEOgAAAAAAAABUAh0AAAAAAAAAKoEOAAAAAAAAAJVABwAAAAAAAIBKoAMAAAAAAABAJdABAAAAAAAAoBLoAAAAAAAAAFAJdAAAAAAAAACoBDoAAAAAAAAAVAIdAAAAAAAAACqBDgAAAAAAAACVQAcAAAAAAACASqADAAAAAAAAQCXQAQAAAAAAAKAS6AAAAAAAAABQ1U2YiWbGMxu7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726072"/>
            <a:ext cx="3672408" cy="985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988840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ФИО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59" y="2711450"/>
            <a:ext cx="3384375" cy="3021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46677" y="3866222"/>
            <a:ext cx="123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Фото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7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9067</TotalTime>
  <Words>196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Calibri</vt:lpstr>
      <vt:lpstr>Georgia</vt:lpstr>
      <vt:lpstr>Gilroy-ExtraBold</vt:lpstr>
      <vt:lpstr>Helvetica</vt:lpstr>
      <vt:lpstr>Helvetica Neue</vt:lpstr>
      <vt:lpstr>Tahoma</vt:lpstr>
      <vt:lpstr>Тема Office</vt:lpstr>
      <vt:lpstr>Студенческий  Стартап</vt:lpstr>
      <vt:lpstr> </vt:lpstr>
      <vt:lpstr> </vt:lpstr>
      <vt:lpstr> </vt:lpstr>
      <vt:lpstr> </vt:lpstr>
      <vt:lpstr> </vt:lpstr>
      <vt:lpstr>Презентация PowerPoint</vt:lpstr>
    </vt:vector>
  </TitlesOfParts>
  <Company>FASIE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Студенческий  Стартап</dc:title>
  <dc:creator>Позднякова Елена Николаевна</dc:creator>
  <cp:lastModifiedBy>Федоренко Никита Сергеевич</cp:lastModifiedBy>
  <cp:revision>55</cp:revision>
  <dcterms:created xsi:type="dcterms:W3CDTF">2023-02-08T09:03:57Z</dcterms:created>
  <dcterms:modified xsi:type="dcterms:W3CDTF">2023-05-10T13:23:03Z</dcterms:modified>
</cp:coreProperties>
</file>